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82" r:id="rId6"/>
    <p:sldId id="283" r:id="rId7"/>
    <p:sldId id="264" r:id="rId8"/>
    <p:sldId id="265" r:id="rId9"/>
    <p:sldId id="268" r:id="rId10"/>
    <p:sldId id="269" r:id="rId11"/>
    <p:sldId id="271" r:id="rId12"/>
    <p:sldId id="272" r:id="rId13"/>
    <p:sldId id="280" r:id="rId14"/>
    <p:sldId id="273" r:id="rId15"/>
    <p:sldId id="274" r:id="rId16"/>
    <p:sldId id="275" r:id="rId17"/>
    <p:sldId id="284" r:id="rId18"/>
    <p:sldId id="276" r:id="rId19"/>
    <p:sldId id="277" r:id="rId20"/>
    <p:sldId id="279" r:id="rId21"/>
  </p:sldIdLst>
  <p:sldSz cx="9144000" cy="6858000" type="screen4x3"/>
  <p:notesSz cx="6858000" cy="9144000"/>
  <p:defaultTextStyle>
    <a:defPPr>
      <a:defRPr lang="es-C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becca"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5B491"/>
    <a:srgbClr val="34A6A1"/>
    <a:srgbClr val="ECA902"/>
    <a:srgbClr val="F7B047"/>
    <a:srgbClr val="4194A5"/>
    <a:srgbClr val="39818F"/>
    <a:srgbClr val="47A1B3"/>
    <a:srgbClr val="3490A6"/>
    <a:srgbClr val="F6842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752" autoAdjust="0"/>
    <p:restoredTop sz="94660"/>
  </p:normalViewPr>
  <p:slideViewPr>
    <p:cSldViewPr>
      <p:cViewPr varScale="1">
        <p:scale>
          <a:sx n="71" d="100"/>
          <a:sy n="71" d="100"/>
        </p:scale>
        <p:origin x="-88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lvl1pPr>
              <a:defRPr/>
            </a:lvl1pPr>
          </a:lstStyle>
          <a:p>
            <a:pPr>
              <a:defRPr/>
            </a:pPr>
            <a:fld id="{BB1AF5C2-9DEB-48FC-9E53-A82C83C46AC7}" type="datetimeFigureOut">
              <a:rPr lang="es-CL"/>
              <a:pPr>
                <a:defRPr/>
              </a:pPr>
              <a:t>02-03-2014</a:t>
            </a:fld>
            <a:endParaRPr lang="es-CL" dirty="0"/>
          </a:p>
        </p:txBody>
      </p:sp>
      <p:sp>
        <p:nvSpPr>
          <p:cNvPr id="5" name="4 Marcador de pie de página"/>
          <p:cNvSpPr>
            <a:spLocks noGrp="1"/>
          </p:cNvSpPr>
          <p:nvPr>
            <p:ph type="ftr" sz="quarter" idx="11"/>
          </p:nvPr>
        </p:nvSpPr>
        <p:spPr/>
        <p:txBody>
          <a:bodyPr/>
          <a:lstStyle>
            <a:lvl1pPr>
              <a:defRPr/>
            </a:lvl1pPr>
          </a:lstStyle>
          <a:p>
            <a:pPr>
              <a:defRPr/>
            </a:pPr>
            <a:endParaRPr lang="es-CL" dirty="0"/>
          </a:p>
        </p:txBody>
      </p:sp>
      <p:sp>
        <p:nvSpPr>
          <p:cNvPr id="6" name="5 Marcador de número de diapositiva"/>
          <p:cNvSpPr>
            <a:spLocks noGrp="1"/>
          </p:cNvSpPr>
          <p:nvPr>
            <p:ph type="sldNum" sz="quarter" idx="12"/>
          </p:nvPr>
        </p:nvSpPr>
        <p:spPr/>
        <p:txBody>
          <a:bodyPr/>
          <a:lstStyle>
            <a:lvl1pPr>
              <a:defRPr/>
            </a:lvl1pPr>
          </a:lstStyle>
          <a:p>
            <a:pPr>
              <a:defRPr/>
            </a:pPr>
            <a:fld id="{F2F89CA1-1F02-4EFA-B038-F8632FDCFA0A}" type="slidenum">
              <a:rPr lang="es-CL"/>
              <a:pPr>
                <a:defRPr/>
              </a:pPr>
              <a:t>‹#›</a:t>
            </a:fld>
            <a:endParaRPr lang="es-C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lvl1pPr>
              <a:defRPr/>
            </a:lvl1pPr>
          </a:lstStyle>
          <a:p>
            <a:pPr>
              <a:defRPr/>
            </a:pPr>
            <a:fld id="{3753A516-A506-4F3F-950A-95D23FC45BBE}" type="datetimeFigureOut">
              <a:rPr lang="es-CL"/>
              <a:pPr>
                <a:defRPr/>
              </a:pPr>
              <a:t>02-03-2014</a:t>
            </a:fld>
            <a:endParaRPr lang="es-CL" dirty="0"/>
          </a:p>
        </p:txBody>
      </p:sp>
      <p:sp>
        <p:nvSpPr>
          <p:cNvPr id="5" name="4 Marcador de pie de página"/>
          <p:cNvSpPr>
            <a:spLocks noGrp="1"/>
          </p:cNvSpPr>
          <p:nvPr>
            <p:ph type="ftr" sz="quarter" idx="11"/>
          </p:nvPr>
        </p:nvSpPr>
        <p:spPr/>
        <p:txBody>
          <a:bodyPr/>
          <a:lstStyle>
            <a:lvl1pPr>
              <a:defRPr/>
            </a:lvl1pPr>
          </a:lstStyle>
          <a:p>
            <a:pPr>
              <a:defRPr/>
            </a:pPr>
            <a:endParaRPr lang="es-CL" dirty="0"/>
          </a:p>
        </p:txBody>
      </p:sp>
      <p:sp>
        <p:nvSpPr>
          <p:cNvPr id="6" name="5 Marcador de número de diapositiva"/>
          <p:cNvSpPr>
            <a:spLocks noGrp="1"/>
          </p:cNvSpPr>
          <p:nvPr>
            <p:ph type="sldNum" sz="quarter" idx="12"/>
          </p:nvPr>
        </p:nvSpPr>
        <p:spPr/>
        <p:txBody>
          <a:bodyPr/>
          <a:lstStyle>
            <a:lvl1pPr>
              <a:defRPr/>
            </a:lvl1pPr>
          </a:lstStyle>
          <a:p>
            <a:pPr>
              <a:defRPr/>
            </a:pPr>
            <a:fld id="{E3CF9E61-68BD-4C38-9174-8CF86CF5AD78}" type="slidenum">
              <a:rPr lang="es-CL"/>
              <a:pPr>
                <a:defRPr/>
              </a:pPr>
              <a:t>‹#›</a:t>
            </a:fld>
            <a:endParaRPr lang="es-C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lvl1pPr>
              <a:defRPr/>
            </a:lvl1pPr>
          </a:lstStyle>
          <a:p>
            <a:pPr>
              <a:defRPr/>
            </a:pPr>
            <a:fld id="{CAC60BB4-D511-4726-9327-226DD4A9660A}" type="datetimeFigureOut">
              <a:rPr lang="es-CL"/>
              <a:pPr>
                <a:defRPr/>
              </a:pPr>
              <a:t>02-03-2014</a:t>
            </a:fld>
            <a:endParaRPr lang="es-CL" dirty="0"/>
          </a:p>
        </p:txBody>
      </p:sp>
      <p:sp>
        <p:nvSpPr>
          <p:cNvPr id="5" name="4 Marcador de pie de página"/>
          <p:cNvSpPr>
            <a:spLocks noGrp="1"/>
          </p:cNvSpPr>
          <p:nvPr>
            <p:ph type="ftr" sz="quarter" idx="11"/>
          </p:nvPr>
        </p:nvSpPr>
        <p:spPr/>
        <p:txBody>
          <a:bodyPr/>
          <a:lstStyle>
            <a:lvl1pPr>
              <a:defRPr/>
            </a:lvl1pPr>
          </a:lstStyle>
          <a:p>
            <a:pPr>
              <a:defRPr/>
            </a:pPr>
            <a:endParaRPr lang="es-CL" dirty="0"/>
          </a:p>
        </p:txBody>
      </p:sp>
      <p:sp>
        <p:nvSpPr>
          <p:cNvPr id="6" name="5 Marcador de número de diapositiva"/>
          <p:cNvSpPr>
            <a:spLocks noGrp="1"/>
          </p:cNvSpPr>
          <p:nvPr>
            <p:ph type="sldNum" sz="quarter" idx="12"/>
          </p:nvPr>
        </p:nvSpPr>
        <p:spPr/>
        <p:txBody>
          <a:bodyPr/>
          <a:lstStyle>
            <a:lvl1pPr>
              <a:defRPr/>
            </a:lvl1pPr>
          </a:lstStyle>
          <a:p>
            <a:pPr>
              <a:defRPr/>
            </a:pPr>
            <a:fld id="{63B5EF30-AC3E-460B-A382-DA2F32286EDF}" type="slidenum">
              <a:rPr lang="es-CL"/>
              <a:pPr>
                <a:defRPr/>
              </a:pPr>
              <a:t>‹#›</a:t>
            </a:fld>
            <a:endParaRPr lang="es-C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lvl1pPr>
              <a:defRPr/>
            </a:lvl1pPr>
          </a:lstStyle>
          <a:p>
            <a:pPr>
              <a:defRPr/>
            </a:pPr>
            <a:fld id="{F2C0B172-BA4C-40E0-B9B8-78A352B98980}" type="datetimeFigureOut">
              <a:rPr lang="es-CL"/>
              <a:pPr>
                <a:defRPr/>
              </a:pPr>
              <a:t>02-03-2014</a:t>
            </a:fld>
            <a:endParaRPr lang="es-CL" dirty="0"/>
          </a:p>
        </p:txBody>
      </p:sp>
      <p:sp>
        <p:nvSpPr>
          <p:cNvPr id="5" name="4 Marcador de pie de página"/>
          <p:cNvSpPr>
            <a:spLocks noGrp="1"/>
          </p:cNvSpPr>
          <p:nvPr>
            <p:ph type="ftr" sz="quarter" idx="11"/>
          </p:nvPr>
        </p:nvSpPr>
        <p:spPr/>
        <p:txBody>
          <a:bodyPr/>
          <a:lstStyle>
            <a:lvl1pPr>
              <a:defRPr/>
            </a:lvl1pPr>
          </a:lstStyle>
          <a:p>
            <a:pPr>
              <a:defRPr/>
            </a:pPr>
            <a:endParaRPr lang="es-CL" dirty="0"/>
          </a:p>
        </p:txBody>
      </p:sp>
      <p:sp>
        <p:nvSpPr>
          <p:cNvPr id="6" name="5 Marcador de número de diapositiva"/>
          <p:cNvSpPr>
            <a:spLocks noGrp="1"/>
          </p:cNvSpPr>
          <p:nvPr>
            <p:ph type="sldNum" sz="quarter" idx="12"/>
          </p:nvPr>
        </p:nvSpPr>
        <p:spPr/>
        <p:txBody>
          <a:bodyPr/>
          <a:lstStyle>
            <a:lvl1pPr>
              <a:defRPr/>
            </a:lvl1pPr>
          </a:lstStyle>
          <a:p>
            <a:pPr>
              <a:defRPr/>
            </a:pPr>
            <a:fld id="{26709FF4-4A49-49BC-9BE4-747846384E2A}" type="slidenum">
              <a:rPr lang="es-CL"/>
              <a:pPr>
                <a:defRPr/>
              </a:pPr>
              <a:t>‹#›</a:t>
            </a:fld>
            <a:endParaRPr lang="es-C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B03DF066-01B2-4688-8661-609A1246D76F}" type="datetimeFigureOut">
              <a:rPr lang="es-CL"/>
              <a:pPr>
                <a:defRPr/>
              </a:pPr>
              <a:t>02-03-2014</a:t>
            </a:fld>
            <a:endParaRPr lang="es-CL" dirty="0"/>
          </a:p>
        </p:txBody>
      </p:sp>
      <p:sp>
        <p:nvSpPr>
          <p:cNvPr id="5" name="4 Marcador de pie de página"/>
          <p:cNvSpPr>
            <a:spLocks noGrp="1"/>
          </p:cNvSpPr>
          <p:nvPr>
            <p:ph type="ftr" sz="quarter" idx="11"/>
          </p:nvPr>
        </p:nvSpPr>
        <p:spPr/>
        <p:txBody>
          <a:bodyPr/>
          <a:lstStyle>
            <a:lvl1pPr>
              <a:defRPr/>
            </a:lvl1pPr>
          </a:lstStyle>
          <a:p>
            <a:pPr>
              <a:defRPr/>
            </a:pPr>
            <a:endParaRPr lang="es-CL" dirty="0"/>
          </a:p>
        </p:txBody>
      </p:sp>
      <p:sp>
        <p:nvSpPr>
          <p:cNvPr id="6" name="5 Marcador de número de diapositiva"/>
          <p:cNvSpPr>
            <a:spLocks noGrp="1"/>
          </p:cNvSpPr>
          <p:nvPr>
            <p:ph type="sldNum" sz="quarter" idx="12"/>
          </p:nvPr>
        </p:nvSpPr>
        <p:spPr/>
        <p:txBody>
          <a:bodyPr/>
          <a:lstStyle>
            <a:lvl1pPr>
              <a:defRPr/>
            </a:lvl1pPr>
          </a:lstStyle>
          <a:p>
            <a:pPr>
              <a:defRPr/>
            </a:pPr>
            <a:fld id="{04BF8010-AC11-46DC-901C-0487F66FDEE8}" type="slidenum">
              <a:rPr lang="es-CL"/>
              <a:pPr>
                <a:defRPr/>
              </a:pPr>
              <a:t>‹#›</a:t>
            </a:fld>
            <a:endParaRPr lang="es-C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3 Marcador de fecha"/>
          <p:cNvSpPr>
            <a:spLocks noGrp="1"/>
          </p:cNvSpPr>
          <p:nvPr>
            <p:ph type="dt" sz="half" idx="10"/>
          </p:nvPr>
        </p:nvSpPr>
        <p:spPr/>
        <p:txBody>
          <a:bodyPr/>
          <a:lstStyle>
            <a:lvl1pPr>
              <a:defRPr/>
            </a:lvl1pPr>
          </a:lstStyle>
          <a:p>
            <a:pPr>
              <a:defRPr/>
            </a:pPr>
            <a:fld id="{16F9C1A5-D804-48F8-B8C7-993EB5996814}" type="datetimeFigureOut">
              <a:rPr lang="es-CL"/>
              <a:pPr>
                <a:defRPr/>
              </a:pPr>
              <a:t>02-03-2014</a:t>
            </a:fld>
            <a:endParaRPr lang="es-CL" dirty="0"/>
          </a:p>
        </p:txBody>
      </p:sp>
      <p:sp>
        <p:nvSpPr>
          <p:cNvPr id="6" name="4 Marcador de pie de página"/>
          <p:cNvSpPr>
            <a:spLocks noGrp="1"/>
          </p:cNvSpPr>
          <p:nvPr>
            <p:ph type="ftr" sz="quarter" idx="11"/>
          </p:nvPr>
        </p:nvSpPr>
        <p:spPr/>
        <p:txBody>
          <a:bodyPr/>
          <a:lstStyle>
            <a:lvl1pPr>
              <a:defRPr/>
            </a:lvl1pPr>
          </a:lstStyle>
          <a:p>
            <a:pPr>
              <a:defRPr/>
            </a:pPr>
            <a:endParaRPr lang="es-CL" dirty="0"/>
          </a:p>
        </p:txBody>
      </p:sp>
      <p:sp>
        <p:nvSpPr>
          <p:cNvPr id="7" name="5 Marcador de número de diapositiva"/>
          <p:cNvSpPr>
            <a:spLocks noGrp="1"/>
          </p:cNvSpPr>
          <p:nvPr>
            <p:ph type="sldNum" sz="quarter" idx="12"/>
          </p:nvPr>
        </p:nvSpPr>
        <p:spPr/>
        <p:txBody>
          <a:bodyPr/>
          <a:lstStyle>
            <a:lvl1pPr>
              <a:defRPr/>
            </a:lvl1pPr>
          </a:lstStyle>
          <a:p>
            <a:pPr>
              <a:defRPr/>
            </a:pPr>
            <a:fld id="{453EF78F-0537-460B-B427-44B03737C8E5}" type="slidenum">
              <a:rPr lang="es-CL"/>
              <a:pPr>
                <a:defRPr/>
              </a:pPr>
              <a:t>‹#›</a:t>
            </a:fld>
            <a:endParaRPr lang="es-C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3 Marcador de fecha"/>
          <p:cNvSpPr>
            <a:spLocks noGrp="1"/>
          </p:cNvSpPr>
          <p:nvPr>
            <p:ph type="dt" sz="half" idx="10"/>
          </p:nvPr>
        </p:nvSpPr>
        <p:spPr/>
        <p:txBody>
          <a:bodyPr/>
          <a:lstStyle>
            <a:lvl1pPr>
              <a:defRPr/>
            </a:lvl1pPr>
          </a:lstStyle>
          <a:p>
            <a:pPr>
              <a:defRPr/>
            </a:pPr>
            <a:fld id="{6CDFCE56-91B5-428B-AF6F-D6F2F9BDDD92}" type="datetimeFigureOut">
              <a:rPr lang="es-CL"/>
              <a:pPr>
                <a:defRPr/>
              </a:pPr>
              <a:t>02-03-2014</a:t>
            </a:fld>
            <a:endParaRPr lang="es-CL" dirty="0"/>
          </a:p>
        </p:txBody>
      </p:sp>
      <p:sp>
        <p:nvSpPr>
          <p:cNvPr id="8" name="4 Marcador de pie de página"/>
          <p:cNvSpPr>
            <a:spLocks noGrp="1"/>
          </p:cNvSpPr>
          <p:nvPr>
            <p:ph type="ftr" sz="quarter" idx="11"/>
          </p:nvPr>
        </p:nvSpPr>
        <p:spPr/>
        <p:txBody>
          <a:bodyPr/>
          <a:lstStyle>
            <a:lvl1pPr>
              <a:defRPr/>
            </a:lvl1pPr>
          </a:lstStyle>
          <a:p>
            <a:pPr>
              <a:defRPr/>
            </a:pPr>
            <a:endParaRPr lang="es-CL" dirty="0"/>
          </a:p>
        </p:txBody>
      </p:sp>
      <p:sp>
        <p:nvSpPr>
          <p:cNvPr id="9" name="5 Marcador de número de diapositiva"/>
          <p:cNvSpPr>
            <a:spLocks noGrp="1"/>
          </p:cNvSpPr>
          <p:nvPr>
            <p:ph type="sldNum" sz="quarter" idx="12"/>
          </p:nvPr>
        </p:nvSpPr>
        <p:spPr/>
        <p:txBody>
          <a:bodyPr/>
          <a:lstStyle>
            <a:lvl1pPr>
              <a:defRPr/>
            </a:lvl1pPr>
          </a:lstStyle>
          <a:p>
            <a:pPr>
              <a:defRPr/>
            </a:pPr>
            <a:fld id="{509C898C-A80C-47A5-A1F5-9CB0102B58AD}" type="slidenum">
              <a:rPr lang="es-CL"/>
              <a:pPr>
                <a:defRPr/>
              </a:pPr>
              <a:t>‹#›</a:t>
            </a:fld>
            <a:endParaRPr lang="es-C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3 Marcador de fecha"/>
          <p:cNvSpPr>
            <a:spLocks noGrp="1"/>
          </p:cNvSpPr>
          <p:nvPr>
            <p:ph type="dt" sz="half" idx="10"/>
          </p:nvPr>
        </p:nvSpPr>
        <p:spPr/>
        <p:txBody>
          <a:bodyPr/>
          <a:lstStyle>
            <a:lvl1pPr>
              <a:defRPr/>
            </a:lvl1pPr>
          </a:lstStyle>
          <a:p>
            <a:pPr>
              <a:defRPr/>
            </a:pPr>
            <a:fld id="{7EA9F492-3A87-49D1-85EA-E7C4038B427B}" type="datetimeFigureOut">
              <a:rPr lang="es-CL"/>
              <a:pPr>
                <a:defRPr/>
              </a:pPr>
              <a:t>02-03-2014</a:t>
            </a:fld>
            <a:endParaRPr lang="es-CL" dirty="0"/>
          </a:p>
        </p:txBody>
      </p:sp>
      <p:sp>
        <p:nvSpPr>
          <p:cNvPr id="4" name="4 Marcador de pie de página"/>
          <p:cNvSpPr>
            <a:spLocks noGrp="1"/>
          </p:cNvSpPr>
          <p:nvPr>
            <p:ph type="ftr" sz="quarter" idx="11"/>
          </p:nvPr>
        </p:nvSpPr>
        <p:spPr/>
        <p:txBody>
          <a:bodyPr/>
          <a:lstStyle>
            <a:lvl1pPr>
              <a:defRPr/>
            </a:lvl1pPr>
          </a:lstStyle>
          <a:p>
            <a:pPr>
              <a:defRPr/>
            </a:pPr>
            <a:endParaRPr lang="es-CL" dirty="0"/>
          </a:p>
        </p:txBody>
      </p:sp>
      <p:sp>
        <p:nvSpPr>
          <p:cNvPr id="5" name="5 Marcador de número de diapositiva"/>
          <p:cNvSpPr>
            <a:spLocks noGrp="1"/>
          </p:cNvSpPr>
          <p:nvPr>
            <p:ph type="sldNum" sz="quarter" idx="12"/>
          </p:nvPr>
        </p:nvSpPr>
        <p:spPr/>
        <p:txBody>
          <a:bodyPr/>
          <a:lstStyle>
            <a:lvl1pPr>
              <a:defRPr/>
            </a:lvl1pPr>
          </a:lstStyle>
          <a:p>
            <a:pPr>
              <a:defRPr/>
            </a:pPr>
            <a:fld id="{93F5460F-C8AF-4D3C-8EB5-BCBC35389884}" type="slidenum">
              <a:rPr lang="es-CL"/>
              <a:pPr>
                <a:defRPr/>
              </a:pPr>
              <a:t>‹#›</a:t>
            </a:fld>
            <a:endParaRPr lang="es-C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8D786C8D-30BE-4FDD-8D5F-AC0035AFB1D3}" type="datetimeFigureOut">
              <a:rPr lang="es-CL"/>
              <a:pPr>
                <a:defRPr/>
              </a:pPr>
              <a:t>02-03-2014</a:t>
            </a:fld>
            <a:endParaRPr lang="es-CL" dirty="0"/>
          </a:p>
        </p:txBody>
      </p:sp>
      <p:sp>
        <p:nvSpPr>
          <p:cNvPr id="3" name="4 Marcador de pie de página"/>
          <p:cNvSpPr>
            <a:spLocks noGrp="1"/>
          </p:cNvSpPr>
          <p:nvPr>
            <p:ph type="ftr" sz="quarter" idx="11"/>
          </p:nvPr>
        </p:nvSpPr>
        <p:spPr/>
        <p:txBody>
          <a:bodyPr/>
          <a:lstStyle>
            <a:lvl1pPr>
              <a:defRPr/>
            </a:lvl1pPr>
          </a:lstStyle>
          <a:p>
            <a:pPr>
              <a:defRPr/>
            </a:pPr>
            <a:endParaRPr lang="es-CL" dirty="0"/>
          </a:p>
        </p:txBody>
      </p:sp>
      <p:sp>
        <p:nvSpPr>
          <p:cNvPr id="4" name="5 Marcador de número de diapositiva"/>
          <p:cNvSpPr>
            <a:spLocks noGrp="1"/>
          </p:cNvSpPr>
          <p:nvPr>
            <p:ph type="sldNum" sz="quarter" idx="12"/>
          </p:nvPr>
        </p:nvSpPr>
        <p:spPr/>
        <p:txBody>
          <a:bodyPr/>
          <a:lstStyle>
            <a:lvl1pPr>
              <a:defRPr/>
            </a:lvl1pPr>
          </a:lstStyle>
          <a:p>
            <a:pPr>
              <a:defRPr/>
            </a:pPr>
            <a:fld id="{D37B4994-AE72-40B7-97E2-33A3D685366B}" type="slidenum">
              <a:rPr lang="es-CL"/>
              <a:pPr>
                <a:defRPr/>
              </a:pPr>
              <a:t>‹#›</a:t>
            </a:fld>
            <a:endParaRPr lang="es-C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3D9F80E4-2593-4C9F-B1B7-BC3C5A62D1FF}" type="datetimeFigureOut">
              <a:rPr lang="es-CL"/>
              <a:pPr>
                <a:defRPr/>
              </a:pPr>
              <a:t>02-03-2014</a:t>
            </a:fld>
            <a:endParaRPr lang="es-CL" dirty="0"/>
          </a:p>
        </p:txBody>
      </p:sp>
      <p:sp>
        <p:nvSpPr>
          <p:cNvPr id="6" name="4 Marcador de pie de página"/>
          <p:cNvSpPr>
            <a:spLocks noGrp="1"/>
          </p:cNvSpPr>
          <p:nvPr>
            <p:ph type="ftr" sz="quarter" idx="11"/>
          </p:nvPr>
        </p:nvSpPr>
        <p:spPr/>
        <p:txBody>
          <a:bodyPr/>
          <a:lstStyle>
            <a:lvl1pPr>
              <a:defRPr/>
            </a:lvl1pPr>
          </a:lstStyle>
          <a:p>
            <a:pPr>
              <a:defRPr/>
            </a:pPr>
            <a:endParaRPr lang="es-CL" dirty="0"/>
          </a:p>
        </p:txBody>
      </p:sp>
      <p:sp>
        <p:nvSpPr>
          <p:cNvPr id="7" name="5 Marcador de número de diapositiva"/>
          <p:cNvSpPr>
            <a:spLocks noGrp="1"/>
          </p:cNvSpPr>
          <p:nvPr>
            <p:ph type="sldNum" sz="quarter" idx="12"/>
          </p:nvPr>
        </p:nvSpPr>
        <p:spPr/>
        <p:txBody>
          <a:bodyPr/>
          <a:lstStyle>
            <a:lvl1pPr>
              <a:defRPr/>
            </a:lvl1pPr>
          </a:lstStyle>
          <a:p>
            <a:pPr>
              <a:defRPr/>
            </a:pPr>
            <a:fld id="{5CAF087C-2AC4-4953-AEC4-49D6046637AF}" type="slidenum">
              <a:rPr lang="es-CL"/>
              <a:pPr>
                <a:defRPr/>
              </a:pPr>
              <a:t>‹#›</a:t>
            </a:fld>
            <a:endParaRPr lang="es-C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900C6840-7B41-447C-8C3E-4851FD26BC9F}" type="datetimeFigureOut">
              <a:rPr lang="es-CL"/>
              <a:pPr>
                <a:defRPr/>
              </a:pPr>
              <a:t>02-03-2014</a:t>
            </a:fld>
            <a:endParaRPr lang="es-CL" dirty="0"/>
          </a:p>
        </p:txBody>
      </p:sp>
      <p:sp>
        <p:nvSpPr>
          <p:cNvPr id="6" name="4 Marcador de pie de página"/>
          <p:cNvSpPr>
            <a:spLocks noGrp="1"/>
          </p:cNvSpPr>
          <p:nvPr>
            <p:ph type="ftr" sz="quarter" idx="11"/>
          </p:nvPr>
        </p:nvSpPr>
        <p:spPr/>
        <p:txBody>
          <a:bodyPr/>
          <a:lstStyle>
            <a:lvl1pPr>
              <a:defRPr/>
            </a:lvl1pPr>
          </a:lstStyle>
          <a:p>
            <a:pPr>
              <a:defRPr/>
            </a:pPr>
            <a:endParaRPr lang="es-CL" dirty="0"/>
          </a:p>
        </p:txBody>
      </p:sp>
      <p:sp>
        <p:nvSpPr>
          <p:cNvPr id="7" name="5 Marcador de número de diapositiva"/>
          <p:cNvSpPr>
            <a:spLocks noGrp="1"/>
          </p:cNvSpPr>
          <p:nvPr>
            <p:ph type="sldNum" sz="quarter" idx="12"/>
          </p:nvPr>
        </p:nvSpPr>
        <p:spPr/>
        <p:txBody>
          <a:bodyPr/>
          <a:lstStyle>
            <a:lvl1pPr>
              <a:defRPr/>
            </a:lvl1pPr>
          </a:lstStyle>
          <a:p>
            <a:pPr>
              <a:defRPr/>
            </a:pPr>
            <a:fld id="{01F3FFD1-CE60-40DF-A244-1849E07740F1}" type="slidenum">
              <a:rPr lang="es-CL"/>
              <a:pPr>
                <a:defRPr/>
              </a:pPr>
              <a:t>‹#›</a:t>
            </a:fld>
            <a:endParaRPr lang="es-C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L"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49AF816-097B-4888-AC79-7F958539AD37}" type="datetimeFigureOut">
              <a:rPr lang="es-CL"/>
              <a:pPr>
                <a:defRPr/>
              </a:pPr>
              <a:t>02-03-2014</a:t>
            </a:fld>
            <a:endParaRPr lang="es-CL"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CL"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FF72E82-1D99-4CC8-B903-D9B466BC5CFC}" type="slidenum">
              <a:rPr lang="es-CL"/>
              <a:pPr>
                <a:defRPr/>
              </a:pPr>
              <a:t>‹#›</a:t>
            </a:fld>
            <a:endParaRPr lang="es-C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jpe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30.jpeg"/><Relationship Id="rId5" Type="http://schemas.openxmlformats.org/officeDocument/2006/relationships/image" Target="../media/image29.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1.jpeg"/></Relationships>
</file>

<file path=ppt/slides/_rels/slide1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36.jpe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13314" name="6 Imagen" descr="Imagen2.jpg"/>
          <p:cNvPicPr>
            <a:picLocks noChangeAspect="1"/>
          </p:cNvPicPr>
          <p:nvPr/>
        </p:nvPicPr>
        <p:blipFill>
          <a:blip r:embed="rId3" cstate="print"/>
          <a:srcRect/>
          <a:stretch>
            <a:fillRect/>
          </a:stretch>
        </p:blipFill>
        <p:spPr bwMode="auto">
          <a:xfrm>
            <a:off x="0" y="6350"/>
            <a:ext cx="9144000" cy="6845300"/>
          </a:xfrm>
          <a:prstGeom prst="rect">
            <a:avLst/>
          </a:prstGeom>
          <a:noFill/>
          <a:ln w="9525">
            <a:noFill/>
            <a:miter lim="800000"/>
            <a:headEnd/>
            <a:tailEnd/>
          </a:ln>
        </p:spPr>
      </p:pic>
      <p:pic>
        <p:nvPicPr>
          <p:cNvPr id="9" name="Picture 2"/>
          <p:cNvPicPr>
            <a:picLocks noChangeAspect="1" noChangeArrowheads="1"/>
          </p:cNvPicPr>
          <p:nvPr/>
        </p:nvPicPr>
        <p:blipFill rotWithShape="1">
          <a:blip r:embed="rId4" cstate="print">
            <a:extLst/>
          </a:blip>
          <a:srcRect l="13007" t="3596" r="11718" b="3174"/>
          <a:stretch/>
        </p:blipFill>
        <p:spPr bwMode="auto">
          <a:xfrm>
            <a:off x="3707904" y="4855643"/>
            <a:ext cx="1406269" cy="1741709"/>
          </a:xfrm>
          <a:prstGeom prst="ellipse">
            <a:avLst/>
          </a:prstGeom>
          <a:noFill/>
          <a:ln>
            <a:noFill/>
          </a:ln>
          <a:effectLst/>
          <a:extLst/>
        </p:spPr>
      </p:pic>
      <p:sp>
        <p:nvSpPr>
          <p:cNvPr id="13316" name="2 Subtítulo"/>
          <p:cNvSpPr txBox="1">
            <a:spLocks/>
          </p:cNvSpPr>
          <p:nvPr/>
        </p:nvSpPr>
        <p:spPr bwMode="auto">
          <a:xfrm>
            <a:off x="4751388" y="1773238"/>
            <a:ext cx="1548804" cy="288131"/>
          </a:xfrm>
          <a:prstGeom prst="rect">
            <a:avLst/>
          </a:prstGeom>
          <a:noFill/>
          <a:ln w="9525">
            <a:noFill/>
            <a:miter lim="800000"/>
            <a:headEnd/>
            <a:tailEnd/>
          </a:ln>
        </p:spPr>
        <p:txBody>
          <a:bodyPr/>
          <a:lstStyle/>
          <a:p>
            <a:pPr marL="342900" indent="-342900">
              <a:lnSpc>
                <a:spcPct val="90000"/>
              </a:lnSpc>
              <a:spcBef>
                <a:spcPct val="20000"/>
              </a:spcBef>
            </a:pPr>
            <a:r>
              <a:rPr lang="es-CL" sz="2000" b="1" dirty="0" smtClean="0">
                <a:solidFill>
                  <a:schemeClr val="bg1"/>
                </a:solidFill>
                <a:latin typeface="Calibri" pitchFamily="34" charset="0"/>
              </a:rPr>
              <a:t>Hooke’s Law</a:t>
            </a:r>
          </a:p>
          <a:p>
            <a:pPr marL="342900" indent="-342900">
              <a:lnSpc>
                <a:spcPct val="90000"/>
              </a:lnSpc>
              <a:spcBef>
                <a:spcPct val="20000"/>
              </a:spcBef>
              <a:buFont typeface="Arial" charset="0"/>
              <a:buChar char="•"/>
            </a:pPr>
            <a:endParaRPr lang="es-ES_tradnl" sz="2000" baseline="30000" dirty="0">
              <a:solidFill>
                <a:schemeClr val="bg1"/>
              </a:solidFill>
              <a:latin typeface="Frutiger 55 Roman"/>
            </a:endParaRPr>
          </a:p>
        </p:txBody>
      </p:sp>
      <p:sp>
        <p:nvSpPr>
          <p:cNvPr id="13317" name="10 CuadroTexto"/>
          <p:cNvSpPr txBox="1">
            <a:spLocks noChangeArrowheads="1"/>
          </p:cNvSpPr>
          <p:nvPr/>
        </p:nvSpPr>
        <p:spPr bwMode="auto">
          <a:xfrm>
            <a:off x="4787900" y="2133600"/>
            <a:ext cx="3671888" cy="461665"/>
          </a:xfrm>
          <a:prstGeom prst="rect">
            <a:avLst/>
          </a:prstGeom>
          <a:noFill/>
          <a:ln w="9525">
            <a:noFill/>
            <a:miter lim="800000"/>
            <a:headEnd/>
            <a:tailEnd/>
          </a:ln>
        </p:spPr>
        <p:txBody>
          <a:bodyPr>
            <a:spAutoFit/>
          </a:bodyPr>
          <a:lstStyle/>
          <a:p>
            <a:r>
              <a:rPr lang="en-US" sz="1200" dirty="0">
                <a:solidFill>
                  <a:srgbClr val="ECA902"/>
                </a:solidFill>
                <a:latin typeface="+mj-lt"/>
              </a:rPr>
              <a:t>Performing various measures to study the elongation produced in springs</a:t>
            </a:r>
            <a:endParaRPr lang="es-CL" sz="1200" dirty="0">
              <a:solidFill>
                <a:srgbClr val="ECA902"/>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Elipse"/>
          <p:cNvSpPr/>
          <p:nvPr/>
        </p:nvSpPr>
        <p:spPr>
          <a:xfrm>
            <a:off x="995363" y="4198293"/>
            <a:ext cx="206375" cy="207962"/>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lstStyle/>
          <a:p>
            <a:pPr algn="ctr" fontAlgn="auto">
              <a:spcBef>
                <a:spcPts val="0"/>
              </a:spcBef>
              <a:spcAft>
                <a:spcPts val="0"/>
              </a:spcAft>
              <a:defRPr/>
            </a:pPr>
            <a:endParaRPr lang="es-CL" dirty="0"/>
          </a:p>
        </p:txBody>
      </p:sp>
      <p:sp>
        <p:nvSpPr>
          <p:cNvPr id="39939" name="6 CuadroTexto"/>
          <p:cNvSpPr txBox="1">
            <a:spLocks noChangeArrowheads="1"/>
          </p:cNvSpPr>
          <p:nvPr/>
        </p:nvSpPr>
        <p:spPr bwMode="auto">
          <a:xfrm>
            <a:off x="1187450" y="2924175"/>
            <a:ext cx="6840538" cy="3031599"/>
          </a:xfrm>
          <a:prstGeom prst="rect">
            <a:avLst/>
          </a:prstGeom>
          <a:noFill/>
          <a:ln w="9525">
            <a:noFill/>
            <a:miter lim="800000"/>
            <a:headEnd/>
            <a:tailEnd/>
          </a:ln>
        </p:spPr>
        <p:txBody>
          <a:bodyPr>
            <a:spAutoFit/>
          </a:bodyPr>
          <a:lstStyle/>
          <a:p>
            <a:r>
              <a:rPr lang="en-US" sz="1600" dirty="0">
                <a:latin typeface="+mj-lt"/>
              </a:rPr>
              <a:t>To collect force measurements with </a:t>
            </a:r>
            <a:r>
              <a:rPr lang="en-US" sz="1600" dirty="0" smtClean="0">
                <a:latin typeface="+mj-lt"/>
              </a:rPr>
              <a:t>the Labdisc Dymo force </a:t>
            </a:r>
            <a:r>
              <a:rPr lang="en-US" sz="1600" dirty="0">
                <a:latin typeface="+mj-lt"/>
              </a:rPr>
              <a:t>sensor, follow these steps: </a:t>
            </a:r>
          </a:p>
          <a:p>
            <a:endParaRPr lang="es-CL" sz="1600" dirty="0">
              <a:latin typeface="Calibri" pitchFamily="34" charset="0"/>
            </a:endParaRPr>
          </a:p>
          <a:p>
            <a:r>
              <a:rPr lang="en-US" sz="1600" dirty="0">
                <a:latin typeface="Calibri" pitchFamily="34" charset="0"/>
              </a:rPr>
              <a:t>Open the GlobiLab software and turn on the Labdisc.</a:t>
            </a:r>
          </a:p>
          <a:p>
            <a:endParaRPr lang="es-CL" sz="1600" dirty="0">
              <a:latin typeface="Calibri" pitchFamily="34" charset="0"/>
            </a:endParaRPr>
          </a:p>
          <a:p>
            <a:pPr algn="just"/>
            <a:r>
              <a:rPr lang="en-US" sz="1600" dirty="0">
                <a:latin typeface="Calibri" pitchFamily="34" charset="0"/>
              </a:rPr>
              <a:t>Click on the Bluetooth icon in the bottom right corner of the GlobiLab screen. Select the Labdisc you are </a:t>
            </a:r>
            <a:r>
              <a:rPr lang="en-US" sz="1600" dirty="0" smtClean="0">
                <a:latin typeface="Calibri" pitchFamily="34" charset="0"/>
              </a:rPr>
              <a:t>currently using. </a:t>
            </a:r>
            <a:r>
              <a:rPr lang="en-US" sz="1600" dirty="0">
                <a:latin typeface="Calibri" pitchFamily="34" charset="0"/>
              </a:rPr>
              <a:t>Once the Labdisc has been recognized by the software, the icon will change from a grey to blue color</a:t>
            </a:r>
            <a:r>
              <a:rPr lang="es-CL" sz="1600" dirty="0">
                <a:latin typeface="Calibri" pitchFamily="34" charset="0"/>
              </a:rPr>
              <a:t>              .            </a:t>
            </a:r>
          </a:p>
          <a:p>
            <a:pPr algn="just"/>
            <a:r>
              <a:rPr lang="en-US" sz="1600" dirty="0">
                <a:latin typeface="Calibri" pitchFamily="34" charset="0"/>
              </a:rPr>
              <a:t>If you prefer a USB connection follow the previous </a:t>
            </a:r>
            <a:r>
              <a:rPr lang="en-US" sz="1600" dirty="0" smtClean="0">
                <a:latin typeface="Calibri" pitchFamily="34" charset="0"/>
              </a:rPr>
              <a:t>instruction, </a:t>
            </a:r>
            <a:r>
              <a:rPr lang="en-US" sz="1600" dirty="0">
                <a:latin typeface="Calibri" pitchFamily="34" charset="0"/>
              </a:rPr>
              <a:t>clicking on the USB icon. You  will  see  the  same  color  change  when  the Labdisc is recognized</a:t>
            </a:r>
            <a:br>
              <a:rPr lang="en-US" sz="1600" dirty="0">
                <a:latin typeface="Calibri" pitchFamily="34" charset="0"/>
              </a:rPr>
            </a:br>
            <a:r>
              <a:rPr lang="en-US" sz="1600" dirty="0">
                <a:latin typeface="Calibri" pitchFamily="34" charset="0"/>
              </a:rPr>
              <a:t>              .                      </a:t>
            </a:r>
            <a:r>
              <a:rPr lang="es-CL" sz="1600" dirty="0">
                <a:latin typeface="Calibri" pitchFamily="34" charset="0"/>
              </a:rPr>
              <a:t> </a:t>
            </a:r>
          </a:p>
          <a:p>
            <a:endParaRPr lang="es-CL" sz="1500" dirty="0">
              <a:latin typeface="Calibri" pitchFamily="34" charset="0"/>
            </a:endParaRPr>
          </a:p>
        </p:txBody>
      </p:sp>
      <p:sp>
        <p:nvSpPr>
          <p:cNvPr id="8" name="7 Elipse"/>
          <p:cNvSpPr/>
          <p:nvPr/>
        </p:nvSpPr>
        <p:spPr>
          <a:xfrm>
            <a:off x="995363" y="3752652"/>
            <a:ext cx="206375" cy="207962"/>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lstStyle/>
          <a:p>
            <a:pPr algn="ctr" fontAlgn="auto">
              <a:spcBef>
                <a:spcPts val="0"/>
              </a:spcBef>
              <a:spcAft>
                <a:spcPts val="0"/>
              </a:spcAft>
              <a:defRPr/>
            </a:pPr>
            <a:endParaRPr lang="es-CL" dirty="0"/>
          </a:p>
        </p:txBody>
      </p:sp>
      <p:sp>
        <p:nvSpPr>
          <p:cNvPr id="39941" name="8 CuadroTexto"/>
          <p:cNvSpPr txBox="1">
            <a:spLocks noChangeArrowheads="1"/>
          </p:cNvSpPr>
          <p:nvPr/>
        </p:nvSpPr>
        <p:spPr bwMode="auto">
          <a:xfrm>
            <a:off x="965200" y="3697089"/>
            <a:ext cx="276225" cy="307975"/>
          </a:xfrm>
          <a:prstGeom prst="rect">
            <a:avLst/>
          </a:prstGeom>
          <a:noFill/>
          <a:ln w="9525">
            <a:noFill/>
            <a:miter lim="800000"/>
            <a:headEnd/>
            <a:tailEnd/>
          </a:ln>
        </p:spPr>
        <p:txBody>
          <a:bodyPr wrap="none">
            <a:spAutoFit/>
          </a:bodyPr>
          <a:lstStyle/>
          <a:p>
            <a:r>
              <a:rPr lang="es-CL" sz="1400" dirty="0">
                <a:latin typeface="Calibri" pitchFamily="34" charset="0"/>
              </a:rPr>
              <a:t>1</a:t>
            </a:r>
          </a:p>
        </p:txBody>
      </p:sp>
      <p:sp>
        <p:nvSpPr>
          <p:cNvPr id="39942" name="10 CuadroTexto"/>
          <p:cNvSpPr txBox="1">
            <a:spLocks noChangeArrowheads="1"/>
          </p:cNvSpPr>
          <p:nvPr/>
        </p:nvSpPr>
        <p:spPr bwMode="auto">
          <a:xfrm>
            <a:off x="965200" y="4149080"/>
            <a:ext cx="276225" cy="306388"/>
          </a:xfrm>
          <a:prstGeom prst="rect">
            <a:avLst/>
          </a:prstGeom>
          <a:noFill/>
          <a:ln w="9525">
            <a:noFill/>
            <a:miter lim="800000"/>
            <a:headEnd/>
            <a:tailEnd/>
          </a:ln>
        </p:spPr>
        <p:txBody>
          <a:bodyPr wrap="none">
            <a:spAutoFit/>
          </a:bodyPr>
          <a:lstStyle/>
          <a:p>
            <a:r>
              <a:rPr lang="es-CL" sz="1400" dirty="0">
                <a:latin typeface="Calibri" pitchFamily="34" charset="0"/>
              </a:rPr>
              <a:t>2</a:t>
            </a:r>
          </a:p>
        </p:txBody>
      </p:sp>
      <p:pic>
        <p:nvPicPr>
          <p:cNvPr id="39943" name="12 Imagen"/>
          <p:cNvPicPr>
            <a:picLocks noChangeAspect="1"/>
          </p:cNvPicPr>
          <p:nvPr/>
        </p:nvPicPr>
        <p:blipFill>
          <a:blip r:embed="rId2" cstate="print"/>
          <a:srcRect/>
          <a:stretch>
            <a:fillRect/>
          </a:stretch>
        </p:blipFill>
        <p:spPr bwMode="auto">
          <a:xfrm>
            <a:off x="1042988" y="2276475"/>
            <a:ext cx="2800350" cy="323850"/>
          </a:xfrm>
          <a:prstGeom prst="rect">
            <a:avLst/>
          </a:prstGeom>
          <a:noFill/>
          <a:ln w="9525">
            <a:noFill/>
            <a:miter lim="800000"/>
            <a:headEnd/>
            <a:tailEnd/>
          </a:ln>
        </p:spPr>
      </p:pic>
      <p:sp>
        <p:nvSpPr>
          <p:cNvPr id="14" name="2 Subtítulo"/>
          <p:cNvSpPr txBox="1">
            <a:spLocks/>
          </p:cNvSpPr>
          <p:nvPr/>
        </p:nvSpPr>
        <p:spPr>
          <a:xfrm>
            <a:off x="1241425" y="2349500"/>
            <a:ext cx="2106439" cy="358775"/>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latin typeface="+mj-lt"/>
              </a:rPr>
              <a:t>Labdisc  configuration</a:t>
            </a:r>
            <a:endParaRPr lang="es-ES_tradnl" sz="2400" b="1" baseline="30000" dirty="0">
              <a:solidFill>
                <a:schemeClr val="bg1"/>
              </a:solidFill>
              <a:latin typeface="+mj-lt"/>
            </a:endParaRPr>
          </a:p>
        </p:txBody>
      </p:sp>
      <p:pic>
        <p:nvPicPr>
          <p:cNvPr id="39945" name="14 Imagen"/>
          <p:cNvPicPr>
            <a:picLocks noChangeAspect="1"/>
          </p:cNvPicPr>
          <p:nvPr/>
        </p:nvPicPr>
        <p:blipFill>
          <a:blip r:embed="rId3" cstate="print"/>
          <a:srcRect/>
          <a:stretch>
            <a:fillRect/>
          </a:stretch>
        </p:blipFill>
        <p:spPr bwMode="auto">
          <a:xfrm>
            <a:off x="6407150" y="4689475"/>
            <a:ext cx="612775" cy="252413"/>
          </a:xfrm>
          <a:prstGeom prst="rect">
            <a:avLst/>
          </a:prstGeom>
          <a:noFill/>
          <a:ln w="9525">
            <a:noFill/>
            <a:miter lim="800000"/>
            <a:headEnd/>
            <a:tailEnd/>
          </a:ln>
        </p:spPr>
      </p:pic>
      <p:pic>
        <p:nvPicPr>
          <p:cNvPr id="39946" name="15 Imagen"/>
          <p:cNvPicPr>
            <a:picLocks noChangeAspect="1"/>
          </p:cNvPicPr>
          <p:nvPr/>
        </p:nvPicPr>
        <p:blipFill>
          <a:blip r:embed="rId4" cstate="print"/>
          <a:srcRect/>
          <a:stretch>
            <a:fillRect/>
          </a:stretch>
        </p:blipFill>
        <p:spPr bwMode="auto">
          <a:xfrm>
            <a:off x="1258888" y="5445125"/>
            <a:ext cx="614362" cy="252413"/>
          </a:xfrm>
          <a:prstGeom prst="rect">
            <a:avLst/>
          </a:prstGeom>
          <a:noFill/>
          <a:ln w="9525">
            <a:noFill/>
            <a:miter lim="800000"/>
            <a:headEnd/>
            <a:tailEnd/>
          </a:ln>
        </p:spPr>
      </p:pic>
      <p:sp>
        <p:nvSpPr>
          <p:cNvPr id="15"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6"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sp>
        <p:nvSpPr>
          <p:cNvPr id="17"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rPr>
              <a:t>Using </a:t>
            </a:r>
            <a:r>
              <a:rPr lang="es-ES_tradnl" sz="2400" b="1" baseline="30000" dirty="0">
                <a:solidFill>
                  <a:schemeClr val="bg1"/>
                </a:solidFill>
              </a:rPr>
              <a:t>the Labdisc</a:t>
            </a:r>
          </a:p>
          <a:p>
            <a:pPr marL="0" indent="0" fontAlgn="auto">
              <a:spcAft>
                <a:spcPts val="0"/>
              </a:spcAft>
              <a:buFont typeface="Arial" pitchFamily="34" charset="0"/>
              <a:buNone/>
              <a:defRPr/>
            </a:pP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1" baseline="30000" dirty="0">
              <a:solidFill>
                <a:schemeClr val="bg1"/>
              </a:solidFill>
              <a:latin typeface="Frutiger 45 Light"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6 CuadroTexto"/>
          <p:cNvSpPr txBox="1">
            <a:spLocks noChangeArrowheads="1"/>
          </p:cNvSpPr>
          <p:nvPr/>
        </p:nvSpPr>
        <p:spPr bwMode="auto">
          <a:xfrm>
            <a:off x="1258888" y="2781300"/>
            <a:ext cx="7489825" cy="830263"/>
          </a:xfrm>
          <a:prstGeom prst="rect">
            <a:avLst/>
          </a:prstGeom>
          <a:noFill/>
          <a:ln w="9525">
            <a:noFill/>
            <a:miter lim="800000"/>
            <a:headEnd/>
            <a:tailEnd/>
          </a:ln>
        </p:spPr>
        <p:txBody>
          <a:bodyPr>
            <a:spAutoFit/>
          </a:bodyPr>
          <a:lstStyle/>
          <a:p>
            <a:r>
              <a:rPr lang="en-US" sz="1600" dirty="0">
                <a:latin typeface="Calibri" pitchFamily="34" charset="0"/>
              </a:rPr>
              <a:t>Once you have finished the sensor configuration start measuring by clicking         .       </a:t>
            </a:r>
          </a:p>
          <a:p>
            <a:r>
              <a:rPr lang="en-US" sz="1600" dirty="0">
                <a:latin typeface="Calibri" pitchFamily="34" charset="0"/>
              </a:rPr>
              <a:t> </a:t>
            </a:r>
            <a:endParaRPr lang="es-CL" sz="1600" dirty="0">
              <a:latin typeface="Calibri" pitchFamily="34" charset="0"/>
            </a:endParaRPr>
          </a:p>
          <a:p>
            <a:r>
              <a:rPr lang="en-US" sz="1600" dirty="0">
                <a:latin typeface="Calibri" pitchFamily="34" charset="0"/>
              </a:rPr>
              <a:t>Once you have finished measuring stop the Labdisc by clicking          .        </a:t>
            </a:r>
            <a:endParaRPr lang="es-CL" sz="1600" dirty="0">
              <a:latin typeface="Calibri" pitchFamily="34" charset="0"/>
            </a:endParaRPr>
          </a:p>
        </p:txBody>
      </p:sp>
      <p:pic>
        <p:nvPicPr>
          <p:cNvPr id="40962" name="7 Imagen"/>
          <p:cNvPicPr>
            <a:picLocks noChangeAspect="1"/>
          </p:cNvPicPr>
          <p:nvPr/>
        </p:nvPicPr>
        <p:blipFill>
          <a:blip r:embed="rId2" cstate="print"/>
          <a:srcRect/>
          <a:stretch>
            <a:fillRect/>
          </a:stretch>
        </p:blipFill>
        <p:spPr bwMode="auto">
          <a:xfrm>
            <a:off x="7593856" y="2744788"/>
            <a:ext cx="290512" cy="352425"/>
          </a:xfrm>
          <a:prstGeom prst="rect">
            <a:avLst/>
          </a:prstGeom>
          <a:noFill/>
          <a:ln w="9525">
            <a:noFill/>
            <a:miter lim="800000"/>
            <a:headEnd/>
            <a:tailEnd/>
          </a:ln>
        </p:spPr>
      </p:pic>
      <p:pic>
        <p:nvPicPr>
          <p:cNvPr id="40963" name="8 Imagen"/>
          <p:cNvPicPr>
            <a:picLocks noChangeAspect="1"/>
          </p:cNvPicPr>
          <p:nvPr/>
        </p:nvPicPr>
        <p:blipFill>
          <a:blip r:embed="rId3" cstate="print"/>
          <a:srcRect/>
          <a:stretch>
            <a:fillRect/>
          </a:stretch>
        </p:blipFill>
        <p:spPr bwMode="auto">
          <a:xfrm>
            <a:off x="6532563" y="3221038"/>
            <a:ext cx="342900" cy="352425"/>
          </a:xfrm>
          <a:prstGeom prst="rect">
            <a:avLst/>
          </a:prstGeom>
          <a:noFill/>
          <a:ln w="9525">
            <a:noFill/>
            <a:miter lim="800000"/>
            <a:headEnd/>
            <a:tailEnd/>
          </a:ln>
        </p:spPr>
      </p:pic>
      <p:sp>
        <p:nvSpPr>
          <p:cNvPr id="10" name="9 Elipse"/>
          <p:cNvSpPr/>
          <p:nvPr/>
        </p:nvSpPr>
        <p:spPr>
          <a:xfrm>
            <a:off x="1038225" y="2816225"/>
            <a:ext cx="206375" cy="207963"/>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lstStyle/>
          <a:p>
            <a:pPr algn="ctr" fontAlgn="auto">
              <a:spcBef>
                <a:spcPts val="0"/>
              </a:spcBef>
              <a:spcAft>
                <a:spcPts val="0"/>
              </a:spcAft>
              <a:defRPr/>
            </a:pPr>
            <a:endParaRPr lang="es-CL" dirty="0"/>
          </a:p>
        </p:txBody>
      </p:sp>
      <p:sp>
        <p:nvSpPr>
          <p:cNvPr id="40965" name="10 CuadroTexto"/>
          <p:cNvSpPr txBox="1">
            <a:spLocks noChangeArrowheads="1"/>
          </p:cNvSpPr>
          <p:nvPr/>
        </p:nvSpPr>
        <p:spPr bwMode="auto">
          <a:xfrm>
            <a:off x="1003300" y="2767013"/>
            <a:ext cx="276225" cy="307975"/>
          </a:xfrm>
          <a:prstGeom prst="rect">
            <a:avLst/>
          </a:prstGeom>
          <a:noFill/>
          <a:ln w="9525">
            <a:noFill/>
            <a:miter lim="800000"/>
            <a:headEnd/>
            <a:tailEnd/>
          </a:ln>
        </p:spPr>
        <p:txBody>
          <a:bodyPr wrap="none">
            <a:spAutoFit/>
          </a:bodyPr>
          <a:lstStyle/>
          <a:p>
            <a:r>
              <a:rPr lang="es-CL" sz="1400" dirty="0">
                <a:latin typeface="Calibri" pitchFamily="34" charset="0"/>
              </a:rPr>
              <a:t>4</a:t>
            </a:r>
          </a:p>
        </p:txBody>
      </p:sp>
      <p:sp>
        <p:nvSpPr>
          <p:cNvPr id="12" name="11 Elipse"/>
          <p:cNvSpPr/>
          <p:nvPr/>
        </p:nvSpPr>
        <p:spPr>
          <a:xfrm>
            <a:off x="1038225" y="3335338"/>
            <a:ext cx="206375" cy="206375"/>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lstStyle/>
          <a:p>
            <a:pPr algn="ctr" fontAlgn="auto">
              <a:spcBef>
                <a:spcPts val="0"/>
              </a:spcBef>
              <a:spcAft>
                <a:spcPts val="0"/>
              </a:spcAft>
              <a:defRPr/>
            </a:pPr>
            <a:endParaRPr lang="es-CL" dirty="0"/>
          </a:p>
        </p:txBody>
      </p:sp>
      <p:sp>
        <p:nvSpPr>
          <p:cNvPr id="40967" name="12 CuadroTexto"/>
          <p:cNvSpPr txBox="1">
            <a:spLocks noChangeArrowheads="1"/>
          </p:cNvSpPr>
          <p:nvPr/>
        </p:nvSpPr>
        <p:spPr bwMode="auto">
          <a:xfrm>
            <a:off x="1008063" y="3284538"/>
            <a:ext cx="276225" cy="288925"/>
          </a:xfrm>
          <a:prstGeom prst="rect">
            <a:avLst/>
          </a:prstGeom>
          <a:noFill/>
          <a:ln w="9525">
            <a:noFill/>
            <a:miter lim="800000"/>
            <a:headEnd/>
            <a:tailEnd/>
          </a:ln>
        </p:spPr>
        <p:txBody>
          <a:bodyPr wrap="none">
            <a:spAutoFit/>
          </a:bodyPr>
          <a:lstStyle/>
          <a:p>
            <a:r>
              <a:rPr lang="es-CL" sz="1400" dirty="0">
                <a:latin typeface="Calibri" pitchFamily="34" charset="0"/>
              </a:rPr>
              <a:t>5</a:t>
            </a:r>
          </a:p>
        </p:txBody>
      </p:sp>
      <p:sp>
        <p:nvSpPr>
          <p:cNvPr id="14"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rPr>
              <a:t>Using </a:t>
            </a:r>
            <a:r>
              <a:rPr lang="es-ES_tradnl" sz="2400" b="1" baseline="30000" dirty="0">
                <a:solidFill>
                  <a:schemeClr val="bg1"/>
                </a:solidFill>
              </a:rPr>
              <a:t>the Labdisc</a:t>
            </a:r>
          </a:p>
          <a:p>
            <a:pPr marL="0" indent="0" fontAlgn="auto">
              <a:spcAft>
                <a:spcPts val="0"/>
              </a:spcAft>
              <a:buFont typeface="Arial" pitchFamily="34" charset="0"/>
              <a:buNone/>
              <a:defRPr/>
            </a:pP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1" baseline="30000" dirty="0">
              <a:solidFill>
                <a:schemeClr val="bg1"/>
              </a:solidFill>
              <a:latin typeface="Frutiger 45 Light" pitchFamily="34" charset="0"/>
            </a:endParaRPr>
          </a:p>
        </p:txBody>
      </p:sp>
      <p:sp>
        <p:nvSpPr>
          <p:cNvPr id="13"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5"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1987" name="11 CuadroTexto"/>
          <p:cNvSpPr txBox="1">
            <a:spLocks noChangeArrowheads="1"/>
          </p:cNvSpPr>
          <p:nvPr/>
        </p:nvSpPr>
        <p:spPr bwMode="auto">
          <a:xfrm>
            <a:off x="1619250" y="2708275"/>
            <a:ext cx="3744913" cy="2554545"/>
          </a:xfrm>
          <a:prstGeom prst="rect">
            <a:avLst/>
          </a:prstGeom>
          <a:noFill/>
          <a:ln w="9525">
            <a:noFill/>
            <a:miter lim="800000"/>
            <a:headEnd/>
            <a:tailEnd/>
          </a:ln>
        </p:spPr>
        <p:txBody>
          <a:bodyPr>
            <a:spAutoFit/>
          </a:bodyPr>
          <a:lstStyle/>
          <a:p>
            <a:r>
              <a:rPr lang="en-US" sz="1600" dirty="0">
                <a:latin typeface="+mj-lt"/>
              </a:rPr>
              <a:t>Place the spring on the hook for </a:t>
            </a:r>
            <a:r>
              <a:rPr lang="en-US" sz="1600" dirty="0" smtClean="0">
                <a:latin typeface="+mj-lt"/>
              </a:rPr>
              <a:t>the Labdisc Dymo force </a:t>
            </a:r>
            <a:r>
              <a:rPr lang="en-US" sz="1600" dirty="0">
                <a:latin typeface="+mj-lt"/>
              </a:rPr>
              <a:t>sensor.</a:t>
            </a:r>
            <a:endParaRPr lang="es-CL" sz="1600" dirty="0">
              <a:latin typeface="+mj-lt"/>
            </a:endParaRPr>
          </a:p>
          <a:p>
            <a:pPr algn="just"/>
            <a:endParaRPr lang="es-CL" sz="1600" dirty="0">
              <a:latin typeface="Calibri" pitchFamily="34" charset="0"/>
            </a:endParaRPr>
          </a:p>
          <a:p>
            <a:r>
              <a:rPr lang="en-US" sz="1600" dirty="0">
                <a:latin typeface="+mj-lt"/>
              </a:rPr>
              <a:t>Hold </a:t>
            </a:r>
            <a:r>
              <a:rPr lang="en-US" sz="1600" dirty="0" smtClean="0">
                <a:latin typeface="+mj-lt"/>
              </a:rPr>
              <a:t>the Labdisc Dymo force </a:t>
            </a:r>
            <a:r>
              <a:rPr lang="en-US" sz="1600" dirty="0">
                <a:latin typeface="+mj-lt"/>
              </a:rPr>
              <a:t>sensor, with the help of a </a:t>
            </a:r>
            <a:r>
              <a:rPr lang="en-US" sz="1600" dirty="0" smtClean="0">
                <a:latin typeface="+mj-lt"/>
              </a:rPr>
              <a:t>partner, </a:t>
            </a:r>
            <a:r>
              <a:rPr lang="en-US" sz="1600" dirty="0">
                <a:latin typeface="+mj-lt"/>
              </a:rPr>
              <a:t>or </a:t>
            </a:r>
            <a:r>
              <a:rPr lang="en-US" sz="1600" dirty="0" smtClean="0">
                <a:latin typeface="+mj-lt"/>
              </a:rPr>
              <a:t>by using </a:t>
            </a:r>
            <a:r>
              <a:rPr lang="en-US" sz="1600" dirty="0">
                <a:latin typeface="+mj-lt"/>
              </a:rPr>
              <a:t>a lab stand hole.</a:t>
            </a:r>
            <a:endParaRPr lang="es-CL" sz="1600" dirty="0">
              <a:latin typeface="+mj-lt"/>
            </a:endParaRPr>
          </a:p>
          <a:p>
            <a:pPr algn="just"/>
            <a:endParaRPr lang="es-CL" sz="1600" dirty="0">
              <a:latin typeface="Calibri" pitchFamily="34" charset="0"/>
            </a:endParaRPr>
          </a:p>
          <a:p>
            <a:pPr algn="just"/>
            <a:r>
              <a:rPr lang="en-US" sz="1600" dirty="0">
                <a:latin typeface="+mj-lt"/>
              </a:rPr>
              <a:t>From 0 cm elongation, hold the position until it delivers a constant value in the graph.</a:t>
            </a:r>
            <a:endParaRPr lang="es-CL" sz="1600" dirty="0">
              <a:latin typeface="+mj-lt"/>
            </a:endParaRPr>
          </a:p>
        </p:txBody>
      </p:sp>
      <p:pic>
        <p:nvPicPr>
          <p:cNvPr id="41988" name="Picture 4"/>
          <p:cNvPicPr>
            <a:picLocks noChangeAspect="1" noChangeArrowheads="1"/>
          </p:cNvPicPr>
          <p:nvPr/>
        </p:nvPicPr>
        <p:blipFill>
          <a:blip r:embed="rId3" cstate="print"/>
          <a:srcRect/>
          <a:stretch>
            <a:fillRect/>
          </a:stretch>
        </p:blipFill>
        <p:spPr bwMode="auto">
          <a:xfrm>
            <a:off x="1333500" y="2738438"/>
            <a:ext cx="285750" cy="285750"/>
          </a:xfrm>
          <a:prstGeom prst="rect">
            <a:avLst/>
          </a:prstGeom>
          <a:noFill/>
          <a:ln w="9525">
            <a:noFill/>
            <a:miter lim="800000"/>
            <a:headEnd/>
            <a:tailEnd/>
          </a:ln>
        </p:spPr>
      </p:pic>
      <p:pic>
        <p:nvPicPr>
          <p:cNvPr id="41989" name="Picture 5"/>
          <p:cNvPicPr>
            <a:picLocks noChangeAspect="1" noChangeArrowheads="1"/>
          </p:cNvPicPr>
          <p:nvPr/>
        </p:nvPicPr>
        <p:blipFill>
          <a:blip r:embed="rId4" cstate="print"/>
          <a:srcRect/>
          <a:stretch>
            <a:fillRect/>
          </a:stretch>
        </p:blipFill>
        <p:spPr bwMode="auto">
          <a:xfrm>
            <a:off x="1331913" y="3503290"/>
            <a:ext cx="285750" cy="285750"/>
          </a:xfrm>
          <a:prstGeom prst="rect">
            <a:avLst/>
          </a:prstGeom>
          <a:noFill/>
          <a:ln w="9525">
            <a:noFill/>
            <a:miter lim="800000"/>
            <a:headEnd/>
            <a:tailEnd/>
          </a:ln>
        </p:spPr>
      </p:pic>
      <p:pic>
        <p:nvPicPr>
          <p:cNvPr id="41990" name="Picture 6"/>
          <p:cNvPicPr>
            <a:picLocks noChangeAspect="1" noChangeArrowheads="1"/>
          </p:cNvPicPr>
          <p:nvPr/>
        </p:nvPicPr>
        <p:blipFill>
          <a:blip r:embed="rId5" cstate="print"/>
          <a:srcRect/>
          <a:stretch>
            <a:fillRect/>
          </a:stretch>
        </p:blipFill>
        <p:spPr bwMode="auto">
          <a:xfrm>
            <a:off x="1331913" y="4222750"/>
            <a:ext cx="285750" cy="285750"/>
          </a:xfrm>
          <a:prstGeom prst="rect">
            <a:avLst/>
          </a:prstGeom>
          <a:noFill/>
          <a:ln w="9525">
            <a:noFill/>
            <a:miter lim="800000"/>
            <a:headEnd/>
            <a:tailEnd/>
          </a:ln>
        </p:spPr>
      </p:pic>
      <p:sp>
        <p:nvSpPr>
          <p:cNvPr id="10"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1"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pic>
        <p:nvPicPr>
          <p:cNvPr id="37891" name="Picture 3"/>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436097" y="2136037"/>
            <a:ext cx="1763778" cy="45408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7" name="2 Subtítulo"/>
          <p:cNvSpPr txBox="1">
            <a:spLocks/>
          </p:cNvSpPr>
          <p:nvPr/>
        </p:nvSpPr>
        <p:spPr>
          <a:xfrm>
            <a:off x="5508625" y="1863725"/>
            <a:ext cx="4319588"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rPr>
              <a:t>Experiment</a:t>
            </a: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1" baseline="30000" dirty="0">
              <a:solidFill>
                <a:schemeClr val="bg1"/>
              </a:solidFill>
              <a:latin typeface="Frutiger 45 Light"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1500"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rPr>
              <a:t>Experiment</a:t>
            </a: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1" baseline="30000" dirty="0">
              <a:solidFill>
                <a:schemeClr val="bg1"/>
              </a:solidFill>
              <a:latin typeface="Frutiger 45 Light" pitchFamily="34" charset="0"/>
            </a:endParaRPr>
          </a:p>
        </p:txBody>
      </p:sp>
      <p:sp>
        <p:nvSpPr>
          <p:cNvPr id="10" name="2 Subtítulo"/>
          <p:cNvSpPr txBox="1">
            <a:spLocks/>
          </p:cNvSpPr>
          <p:nvPr/>
        </p:nvSpPr>
        <p:spPr>
          <a:xfrm>
            <a:off x="5508625" y="1176338"/>
            <a:ext cx="4319588" cy="41275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latin typeface="+mj-lt"/>
                <a:cs typeface="Calibri" pitchFamily="34" charset="0"/>
              </a:rPr>
              <a:t>Endothermic and exothermic reactions</a:t>
            </a:r>
            <a:endParaRPr lang="es-ES_tradnl" sz="2400" b="1" baseline="30000" dirty="0">
              <a:solidFill>
                <a:schemeClr val="bg1"/>
              </a:solidFill>
              <a:latin typeface="+mj-lt"/>
              <a:cs typeface="Calibri" pitchFamily="34" charset="0"/>
            </a:endParaRPr>
          </a:p>
        </p:txBody>
      </p:sp>
      <p:sp>
        <p:nvSpPr>
          <p:cNvPr id="17" name="16 CuadroTexto"/>
          <p:cNvSpPr txBox="1"/>
          <p:nvPr/>
        </p:nvSpPr>
        <p:spPr>
          <a:xfrm>
            <a:off x="5508625" y="1389063"/>
            <a:ext cx="3333750" cy="415925"/>
          </a:xfrm>
          <a:prstGeom prst="rect">
            <a:avLst/>
          </a:prstGeom>
          <a:noFill/>
        </p:spPr>
        <p:txBody>
          <a:bodyPr anchor="b">
            <a:spAutoFit/>
          </a:bodyPr>
          <a:lstStyle/>
          <a:p>
            <a:pPr algn="just" fontAlgn="auto">
              <a:spcBef>
                <a:spcPts val="0"/>
              </a:spcBef>
              <a:spcAft>
                <a:spcPts val="0"/>
              </a:spcAft>
              <a:defRPr/>
            </a:pPr>
            <a:r>
              <a:rPr lang="en-US" sz="1050" dirty="0">
                <a:solidFill>
                  <a:schemeClr val="bg1">
                    <a:lumMod val="50000"/>
                  </a:schemeClr>
                </a:solidFill>
                <a:latin typeface="+mn-lt"/>
              </a:rPr>
              <a:t>Performing different measurements to examine which reactions release or consume heat.</a:t>
            </a:r>
            <a:endParaRPr lang="es-CL" sz="1050" dirty="0">
              <a:solidFill>
                <a:schemeClr val="bg1">
                  <a:lumMod val="50000"/>
                </a:schemeClr>
              </a:solidFill>
              <a:latin typeface="+mn-lt"/>
            </a:endParaRPr>
          </a:p>
        </p:txBody>
      </p:sp>
      <p:pic>
        <p:nvPicPr>
          <p:cNvPr id="43012" name="4 Imagen" descr="Imagen1.jpg"/>
          <p:cNvPicPr>
            <a:picLocks noChangeAspect="1"/>
          </p:cNvPicPr>
          <p:nvPr/>
        </p:nvPicPr>
        <p:blipFill>
          <a:blip r:embed="rId2" cstate="print"/>
          <a:srcRect/>
          <a:stretch>
            <a:fillRect/>
          </a:stretch>
        </p:blipFill>
        <p:spPr bwMode="auto">
          <a:xfrm>
            <a:off x="0" y="9525"/>
            <a:ext cx="9144000" cy="6838950"/>
          </a:xfrm>
          <a:prstGeom prst="rect">
            <a:avLst/>
          </a:prstGeom>
          <a:noFill/>
          <a:ln w="9525">
            <a:noFill/>
            <a:miter lim="800000"/>
            <a:headEnd/>
            <a:tailEnd/>
          </a:ln>
        </p:spPr>
      </p:pic>
      <p:sp>
        <p:nvSpPr>
          <p:cNvPr id="7" name="2 Subtítulo"/>
          <p:cNvSpPr txBox="1">
            <a:spLocks/>
          </p:cNvSpPr>
          <p:nvPr/>
        </p:nvSpPr>
        <p:spPr>
          <a:xfrm>
            <a:off x="5508625" y="1863725"/>
            <a:ext cx="4319588"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rPr>
              <a:t>Experiment</a:t>
            </a: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1" baseline="30000" dirty="0">
              <a:solidFill>
                <a:schemeClr val="bg1"/>
              </a:solidFill>
              <a:latin typeface="Frutiger 45 Light" pitchFamily="34" charset="0"/>
            </a:endParaRPr>
          </a:p>
        </p:txBody>
      </p:sp>
      <p:sp>
        <p:nvSpPr>
          <p:cNvPr id="43014" name="10 Rectángulo"/>
          <p:cNvSpPr>
            <a:spLocks noChangeArrowheads="1"/>
          </p:cNvSpPr>
          <p:nvPr/>
        </p:nvSpPr>
        <p:spPr bwMode="auto">
          <a:xfrm>
            <a:off x="1835150" y="2708275"/>
            <a:ext cx="5545138" cy="1107996"/>
          </a:xfrm>
          <a:prstGeom prst="rect">
            <a:avLst/>
          </a:prstGeom>
          <a:noFill/>
          <a:ln w="9525">
            <a:noFill/>
            <a:miter lim="800000"/>
            <a:headEnd/>
            <a:tailEnd/>
          </a:ln>
        </p:spPr>
        <p:txBody>
          <a:bodyPr>
            <a:spAutoFit/>
          </a:bodyPr>
          <a:lstStyle/>
          <a:p>
            <a:r>
              <a:rPr lang="en-US" sz="1600" dirty="0">
                <a:latin typeface="+mj-lt"/>
              </a:rPr>
              <a:t>Repeat the procedure above increasing the </a:t>
            </a:r>
            <a:r>
              <a:rPr lang="en-US" sz="1600" dirty="0" smtClean="0">
                <a:latin typeface="+mj-lt"/>
              </a:rPr>
              <a:t>elongation by </a:t>
            </a:r>
            <a:r>
              <a:rPr lang="en-US" sz="1600" dirty="0" smtClean="0">
                <a:latin typeface="+mj-lt"/>
              </a:rPr>
              <a:t>5 cm </a:t>
            </a:r>
            <a:r>
              <a:rPr lang="en-US" sz="1600" dirty="0">
                <a:latin typeface="+mj-lt"/>
              </a:rPr>
              <a:t>each time, up to 25 cm elongation. Save the graph obtained.</a:t>
            </a:r>
            <a:endParaRPr lang="es-CL" sz="1600" dirty="0">
              <a:latin typeface="+mj-lt"/>
            </a:endParaRPr>
          </a:p>
          <a:p>
            <a:pPr algn="just"/>
            <a:endParaRPr lang="es-CL" sz="1600" dirty="0">
              <a:latin typeface="Calibri" pitchFamily="34" charset="0"/>
            </a:endParaRPr>
          </a:p>
          <a:p>
            <a:pPr algn="just"/>
            <a:r>
              <a:rPr lang="en-US" sz="1600" dirty="0">
                <a:latin typeface="+mj-lt"/>
              </a:rPr>
              <a:t>Repeat the procedure for the following spring.</a:t>
            </a:r>
            <a:endParaRPr lang="es-CL" sz="1600" dirty="0">
              <a:latin typeface="+mj-lt"/>
            </a:endParaRPr>
          </a:p>
        </p:txBody>
      </p:sp>
      <p:pic>
        <p:nvPicPr>
          <p:cNvPr id="43015" name="Picture 7"/>
          <p:cNvPicPr>
            <a:picLocks noChangeAspect="1" noChangeArrowheads="1"/>
          </p:cNvPicPr>
          <p:nvPr/>
        </p:nvPicPr>
        <p:blipFill>
          <a:blip r:embed="rId3" cstate="print"/>
          <a:srcRect/>
          <a:stretch>
            <a:fillRect/>
          </a:stretch>
        </p:blipFill>
        <p:spPr bwMode="auto">
          <a:xfrm>
            <a:off x="1477963" y="2782888"/>
            <a:ext cx="285750" cy="285750"/>
          </a:xfrm>
          <a:prstGeom prst="rect">
            <a:avLst/>
          </a:prstGeom>
          <a:noFill/>
          <a:ln w="9525">
            <a:noFill/>
            <a:miter lim="800000"/>
            <a:headEnd/>
            <a:tailEnd/>
          </a:ln>
        </p:spPr>
      </p:pic>
      <p:pic>
        <p:nvPicPr>
          <p:cNvPr id="43016" name="Picture 2"/>
          <p:cNvPicPr>
            <a:picLocks noChangeAspect="1" noChangeArrowheads="1"/>
          </p:cNvPicPr>
          <p:nvPr/>
        </p:nvPicPr>
        <p:blipFill>
          <a:blip r:embed="rId4" cstate="print"/>
          <a:srcRect/>
          <a:stretch>
            <a:fillRect/>
          </a:stretch>
        </p:blipFill>
        <p:spPr bwMode="auto">
          <a:xfrm>
            <a:off x="1476375" y="3499221"/>
            <a:ext cx="285750" cy="285750"/>
          </a:xfrm>
          <a:prstGeom prst="rect">
            <a:avLst/>
          </a:prstGeom>
          <a:noFill/>
          <a:ln w="9525">
            <a:noFill/>
            <a:miter lim="800000"/>
            <a:headEnd/>
            <a:tailEnd/>
          </a:ln>
        </p:spPr>
      </p:pic>
      <p:sp>
        <p:nvSpPr>
          <p:cNvPr id="12"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3"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4034" name="14 CuadroTexto"/>
          <p:cNvSpPr txBox="1">
            <a:spLocks noChangeArrowheads="1"/>
          </p:cNvSpPr>
          <p:nvPr/>
        </p:nvSpPr>
        <p:spPr bwMode="auto">
          <a:xfrm>
            <a:off x="1692275" y="2492375"/>
            <a:ext cx="6264101" cy="1323439"/>
          </a:xfrm>
          <a:prstGeom prst="rect">
            <a:avLst/>
          </a:prstGeom>
          <a:noFill/>
          <a:ln w="9525">
            <a:noFill/>
            <a:miter lim="800000"/>
            <a:headEnd/>
            <a:tailEnd/>
          </a:ln>
        </p:spPr>
        <p:txBody>
          <a:bodyPr wrap="square">
            <a:spAutoFit/>
          </a:bodyPr>
          <a:lstStyle/>
          <a:p>
            <a:r>
              <a:rPr lang="en-US" sz="1600" dirty="0">
                <a:latin typeface="+mj-lt"/>
              </a:rPr>
              <a:t>In each of the graphs indicate the deflection of the spring with the </a:t>
            </a:r>
            <a:r>
              <a:rPr lang="en-US" sz="1600" dirty="0" smtClean="0">
                <a:latin typeface="+mj-lt"/>
              </a:rPr>
              <a:t>tool                                 </a:t>
            </a:r>
          </a:p>
          <a:p>
            <a:r>
              <a:rPr lang="en-US" sz="1600" dirty="0">
                <a:latin typeface="+mj-lt"/>
              </a:rPr>
              <a:t> </a:t>
            </a:r>
            <a:r>
              <a:rPr lang="en-US" sz="1600" dirty="0" smtClean="0">
                <a:latin typeface="+mj-lt"/>
              </a:rPr>
              <a:t>        , </a:t>
            </a:r>
            <a:r>
              <a:rPr lang="en-US" sz="1600" dirty="0">
                <a:latin typeface="+mj-lt"/>
              </a:rPr>
              <a:t>at the corresponding moments</a:t>
            </a:r>
            <a:r>
              <a:rPr lang="en-US" sz="1600" dirty="0"/>
              <a:t>.</a:t>
            </a:r>
            <a:endParaRPr lang="es-CL" sz="1600" dirty="0"/>
          </a:p>
          <a:p>
            <a:endParaRPr lang="en-US" sz="1600" dirty="0">
              <a:latin typeface="Calibri" pitchFamily="34" charset="0"/>
            </a:endParaRPr>
          </a:p>
          <a:p>
            <a:r>
              <a:rPr lang="en-US" sz="1600" dirty="0">
                <a:latin typeface="+mj-lt"/>
              </a:rPr>
              <a:t>After this, ​​show the values of </a:t>
            </a:r>
            <a:r>
              <a:rPr lang="en-US" sz="1600" dirty="0" smtClean="0">
                <a:latin typeface="+mj-lt"/>
              </a:rPr>
              <a:t>force at each moment of study </a:t>
            </a:r>
            <a:r>
              <a:rPr lang="en-US" sz="1600" dirty="0">
                <a:latin typeface="+mj-lt"/>
              </a:rPr>
              <a:t>by clicking on the curve with the </a:t>
            </a:r>
            <a:r>
              <a:rPr lang="en-US" sz="1600" dirty="0" smtClean="0">
                <a:latin typeface="+mj-lt"/>
              </a:rPr>
              <a:t>tool         .</a:t>
            </a:r>
          </a:p>
        </p:txBody>
      </p:sp>
      <p:pic>
        <p:nvPicPr>
          <p:cNvPr id="44037" name="Picture 2"/>
          <p:cNvPicPr>
            <a:picLocks noChangeAspect="1" noChangeArrowheads="1"/>
          </p:cNvPicPr>
          <p:nvPr/>
        </p:nvPicPr>
        <p:blipFill>
          <a:blip r:embed="rId3" cstate="print"/>
          <a:srcRect/>
          <a:stretch>
            <a:fillRect/>
          </a:stretch>
        </p:blipFill>
        <p:spPr bwMode="auto">
          <a:xfrm>
            <a:off x="1331640" y="2514327"/>
            <a:ext cx="285750" cy="285750"/>
          </a:xfrm>
          <a:prstGeom prst="rect">
            <a:avLst/>
          </a:prstGeom>
          <a:noFill/>
          <a:ln w="9525">
            <a:noFill/>
            <a:miter lim="800000"/>
            <a:headEnd/>
            <a:tailEnd/>
          </a:ln>
        </p:spPr>
      </p:pic>
      <p:pic>
        <p:nvPicPr>
          <p:cNvPr id="44038" name="Picture 3"/>
          <p:cNvPicPr>
            <a:picLocks noChangeAspect="1" noChangeArrowheads="1"/>
          </p:cNvPicPr>
          <p:nvPr/>
        </p:nvPicPr>
        <p:blipFill>
          <a:blip r:embed="rId4" cstate="print"/>
          <a:srcRect/>
          <a:stretch>
            <a:fillRect/>
          </a:stretch>
        </p:blipFill>
        <p:spPr bwMode="auto">
          <a:xfrm>
            <a:off x="1331640" y="3307983"/>
            <a:ext cx="285750" cy="285750"/>
          </a:xfrm>
          <a:prstGeom prst="rect">
            <a:avLst/>
          </a:prstGeom>
          <a:noFill/>
          <a:ln w="9525">
            <a:noFill/>
            <a:miter lim="800000"/>
            <a:headEnd/>
            <a:tailEnd/>
          </a:ln>
        </p:spPr>
      </p:pic>
      <p:pic>
        <p:nvPicPr>
          <p:cNvPr id="44039" name="23 Imagen"/>
          <p:cNvPicPr>
            <a:picLocks noChangeAspect="1" noChangeArrowheads="1"/>
          </p:cNvPicPr>
          <p:nvPr/>
        </p:nvPicPr>
        <p:blipFill>
          <a:blip r:embed="rId5" cstate="print"/>
          <a:srcRect/>
          <a:stretch>
            <a:fillRect/>
          </a:stretch>
        </p:blipFill>
        <p:spPr bwMode="auto">
          <a:xfrm>
            <a:off x="3995936" y="3500438"/>
            <a:ext cx="346075" cy="331787"/>
          </a:xfrm>
          <a:prstGeom prst="rect">
            <a:avLst/>
          </a:prstGeom>
          <a:noFill/>
          <a:ln w="9525">
            <a:noFill/>
            <a:miter lim="800000"/>
            <a:headEnd/>
            <a:tailEnd/>
          </a:ln>
        </p:spPr>
      </p:pic>
      <p:sp>
        <p:nvSpPr>
          <p:cNvPr id="10"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1"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pic>
        <p:nvPicPr>
          <p:cNvPr id="12" name="7 Imagen"/>
          <p:cNvPicPr>
            <a:picLocks noChangeAspect="1"/>
          </p:cNvPicPr>
          <p:nvPr/>
        </p:nvPicPr>
        <p:blipFill>
          <a:blip r:embed="rId6" cstate="print"/>
          <a:srcRect/>
          <a:stretch>
            <a:fillRect/>
          </a:stretch>
        </p:blipFill>
        <p:spPr bwMode="auto">
          <a:xfrm>
            <a:off x="1763688" y="2781300"/>
            <a:ext cx="371475" cy="352425"/>
          </a:xfrm>
          <a:prstGeom prst="rect">
            <a:avLst/>
          </a:prstGeom>
          <a:noFill/>
          <a:ln w="9525">
            <a:noFill/>
            <a:miter lim="800000"/>
            <a:headEnd/>
            <a:tailEnd/>
          </a:ln>
        </p:spPr>
      </p:pic>
      <p:sp>
        <p:nvSpPr>
          <p:cNvPr id="13" name="2 Subtítulo"/>
          <p:cNvSpPr txBox="1">
            <a:spLocks/>
          </p:cNvSpPr>
          <p:nvPr/>
        </p:nvSpPr>
        <p:spPr>
          <a:xfrm>
            <a:off x="5508625" y="1844675"/>
            <a:ext cx="3570288" cy="414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rPr>
              <a:t>Results and analysis</a:t>
            </a: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1" baseline="30000" dirty="0">
              <a:solidFill>
                <a:schemeClr val="bg1"/>
              </a:solidFill>
              <a:latin typeface="Frutiger 45 Light"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5058" name="6 Imagen"/>
          <p:cNvPicPr>
            <a:picLocks noChangeAspect="1"/>
          </p:cNvPicPr>
          <p:nvPr/>
        </p:nvPicPr>
        <p:blipFill>
          <a:blip r:embed="rId3" cstate="print"/>
          <a:srcRect/>
          <a:stretch>
            <a:fillRect/>
          </a:stretch>
        </p:blipFill>
        <p:spPr bwMode="auto">
          <a:xfrm>
            <a:off x="1617663" y="2708275"/>
            <a:ext cx="6267450" cy="576263"/>
          </a:xfrm>
          <a:prstGeom prst="rect">
            <a:avLst/>
          </a:prstGeom>
          <a:noFill/>
          <a:ln w="9525">
            <a:noFill/>
            <a:miter lim="800000"/>
            <a:headEnd/>
            <a:tailEnd/>
          </a:ln>
        </p:spPr>
      </p:pic>
      <p:pic>
        <p:nvPicPr>
          <p:cNvPr id="45059" name="1 Imagen"/>
          <p:cNvPicPr>
            <a:picLocks noChangeAspect="1"/>
          </p:cNvPicPr>
          <p:nvPr/>
        </p:nvPicPr>
        <p:blipFill>
          <a:blip r:embed="rId4" cstate="print"/>
          <a:srcRect/>
          <a:stretch>
            <a:fillRect/>
          </a:stretch>
        </p:blipFill>
        <p:spPr bwMode="auto">
          <a:xfrm>
            <a:off x="1339850" y="2636838"/>
            <a:ext cx="504825" cy="447675"/>
          </a:xfrm>
          <a:prstGeom prst="rect">
            <a:avLst/>
          </a:prstGeom>
          <a:noFill/>
          <a:ln w="9525">
            <a:noFill/>
            <a:miter lim="800000"/>
            <a:headEnd/>
            <a:tailEnd/>
          </a:ln>
        </p:spPr>
      </p:pic>
      <p:sp>
        <p:nvSpPr>
          <p:cNvPr id="45061" name="10 CuadroTexto"/>
          <p:cNvSpPr txBox="1">
            <a:spLocks noChangeArrowheads="1"/>
          </p:cNvSpPr>
          <p:nvPr/>
        </p:nvSpPr>
        <p:spPr bwMode="auto">
          <a:xfrm>
            <a:off x="1835150" y="2754968"/>
            <a:ext cx="5729288" cy="523220"/>
          </a:xfrm>
          <a:prstGeom prst="rect">
            <a:avLst/>
          </a:prstGeom>
          <a:noFill/>
          <a:ln w="9525">
            <a:noFill/>
            <a:miter lim="800000"/>
            <a:headEnd/>
            <a:tailEnd/>
          </a:ln>
        </p:spPr>
        <p:txBody>
          <a:bodyPr>
            <a:spAutoFit/>
          </a:bodyPr>
          <a:lstStyle/>
          <a:p>
            <a:r>
              <a:rPr lang="en-US" sz="1400" b="1" dirty="0">
                <a:latin typeface="+mj-lt"/>
              </a:rPr>
              <a:t>Look at the strength and elongation values ​​in both graphs. How do these relate to your initial hypothesis?</a:t>
            </a:r>
            <a:endParaRPr lang="es-CL" sz="1400" b="1" dirty="0">
              <a:latin typeface="+mj-lt"/>
            </a:endParaRPr>
          </a:p>
        </p:txBody>
      </p:sp>
      <p:pic>
        <p:nvPicPr>
          <p:cNvPr id="45062" name="17 Imagen"/>
          <p:cNvPicPr>
            <a:picLocks noChangeAspect="1"/>
          </p:cNvPicPr>
          <p:nvPr/>
        </p:nvPicPr>
        <p:blipFill>
          <a:blip r:embed="rId3" cstate="print"/>
          <a:srcRect/>
          <a:stretch>
            <a:fillRect/>
          </a:stretch>
        </p:blipFill>
        <p:spPr bwMode="auto">
          <a:xfrm>
            <a:off x="1627188" y="4724400"/>
            <a:ext cx="6267450" cy="649288"/>
          </a:xfrm>
          <a:prstGeom prst="rect">
            <a:avLst/>
          </a:prstGeom>
          <a:noFill/>
          <a:ln w="9525">
            <a:noFill/>
            <a:miter lim="800000"/>
            <a:headEnd/>
            <a:tailEnd/>
          </a:ln>
        </p:spPr>
      </p:pic>
      <p:pic>
        <p:nvPicPr>
          <p:cNvPr id="45063" name="18 Imagen"/>
          <p:cNvPicPr>
            <a:picLocks noChangeAspect="1"/>
          </p:cNvPicPr>
          <p:nvPr/>
        </p:nvPicPr>
        <p:blipFill>
          <a:blip r:embed="rId4" cstate="print"/>
          <a:srcRect/>
          <a:stretch>
            <a:fillRect/>
          </a:stretch>
        </p:blipFill>
        <p:spPr bwMode="auto">
          <a:xfrm>
            <a:off x="1349375" y="4652963"/>
            <a:ext cx="504825" cy="447675"/>
          </a:xfrm>
          <a:prstGeom prst="rect">
            <a:avLst/>
          </a:prstGeom>
          <a:noFill/>
          <a:ln w="9525">
            <a:noFill/>
            <a:miter lim="800000"/>
            <a:headEnd/>
            <a:tailEnd/>
          </a:ln>
        </p:spPr>
      </p:pic>
      <p:sp>
        <p:nvSpPr>
          <p:cNvPr id="45064" name="19 CuadroTexto"/>
          <p:cNvSpPr txBox="1">
            <a:spLocks noChangeArrowheads="1"/>
          </p:cNvSpPr>
          <p:nvPr/>
        </p:nvSpPr>
        <p:spPr bwMode="auto">
          <a:xfrm>
            <a:off x="1844675" y="4946749"/>
            <a:ext cx="5967413" cy="307777"/>
          </a:xfrm>
          <a:prstGeom prst="rect">
            <a:avLst/>
          </a:prstGeom>
          <a:noFill/>
          <a:ln w="9525">
            <a:noFill/>
            <a:miter lim="800000"/>
            <a:headEnd/>
            <a:tailEnd/>
          </a:ln>
        </p:spPr>
        <p:txBody>
          <a:bodyPr>
            <a:spAutoFit/>
          </a:bodyPr>
          <a:lstStyle/>
          <a:p>
            <a:r>
              <a:rPr lang="en-US" sz="1400" b="1" dirty="0">
                <a:latin typeface="+mj-lt"/>
              </a:rPr>
              <a:t>What difference can you identify between the two graphs obtained?</a:t>
            </a:r>
            <a:endParaRPr lang="es-CL" sz="1400" b="1" dirty="0">
              <a:latin typeface="+mj-lt"/>
            </a:endParaRPr>
          </a:p>
        </p:txBody>
      </p:sp>
      <p:pic>
        <p:nvPicPr>
          <p:cNvPr id="45065" name="20 Imagen"/>
          <p:cNvPicPr>
            <a:picLocks noChangeAspect="1"/>
          </p:cNvPicPr>
          <p:nvPr/>
        </p:nvPicPr>
        <p:blipFill>
          <a:blip r:embed="rId3" cstate="print"/>
          <a:srcRect/>
          <a:stretch>
            <a:fillRect/>
          </a:stretch>
        </p:blipFill>
        <p:spPr bwMode="auto">
          <a:xfrm>
            <a:off x="1609725" y="3716338"/>
            <a:ext cx="6267450" cy="576262"/>
          </a:xfrm>
          <a:prstGeom prst="rect">
            <a:avLst/>
          </a:prstGeom>
          <a:noFill/>
          <a:ln w="9525">
            <a:noFill/>
            <a:miter lim="800000"/>
            <a:headEnd/>
            <a:tailEnd/>
          </a:ln>
        </p:spPr>
      </p:pic>
      <p:pic>
        <p:nvPicPr>
          <p:cNvPr id="45066" name="21 Imagen"/>
          <p:cNvPicPr>
            <a:picLocks noChangeAspect="1"/>
          </p:cNvPicPr>
          <p:nvPr/>
        </p:nvPicPr>
        <p:blipFill>
          <a:blip r:embed="rId4" cstate="print"/>
          <a:srcRect/>
          <a:stretch>
            <a:fillRect/>
          </a:stretch>
        </p:blipFill>
        <p:spPr bwMode="auto">
          <a:xfrm>
            <a:off x="1331913" y="3644900"/>
            <a:ext cx="503237" cy="447675"/>
          </a:xfrm>
          <a:prstGeom prst="rect">
            <a:avLst/>
          </a:prstGeom>
          <a:noFill/>
          <a:ln w="9525">
            <a:noFill/>
            <a:miter lim="800000"/>
            <a:headEnd/>
            <a:tailEnd/>
          </a:ln>
        </p:spPr>
      </p:pic>
      <p:sp>
        <p:nvSpPr>
          <p:cNvPr id="45067" name="24 CuadroTexto"/>
          <p:cNvSpPr txBox="1">
            <a:spLocks noChangeArrowheads="1"/>
          </p:cNvSpPr>
          <p:nvPr/>
        </p:nvSpPr>
        <p:spPr bwMode="auto">
          <a:xfrm>
            <a:off x="1835150" y="3850580"/>
            <a:ext cx="3673475" cy="307777"/>
          </a:xfrm>
          <a:prstGeom prst="rect">
            <a:avLst/>
          </a:prstGeom>
          <a:noFill/>
          <a:ln w="9525">
            <a:noFill/>
            <a:miter lim="800000"/>
            <a:headEnd/>
            <a:tailEnd/>
          </a:ln>
        </p:spPr>
        <p:txBody>
          <a:bodyPr wrap="square">
            <a:spAutoFit/>
          </a:bodyPr>
          <a:lstStyle/>
          <a:p>
            <a:r>
              <a:rPr lang="en-US" sz="1400" b="1" dirty="0">
                <a:latin typeface="+mj-lt"/>
              </a:rPr>
              <a:t>What is the reason that the graph is stepped?</a:t>
            </a:r>
            <a:endParaRPr lang="es-CL" sz="1400" b="1" dirty="0">
              <a:latin typeface="+mj-lt"/>
            </a:endParaRPr>
          </a:p>
        </p:txBody>
      </p:sp>
      <p:sp>
        <p:nvSpPr>
          <p:cNvPr id="14"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5"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sp>
        <p:nvSpPr>
          <p:cNvPr id="16" name="2 Subtítulo"/>
          <p:cNvSpPr txBox="1">
            <a:spLocks/>
          </p:cNvSpPr>
          <p:nvPr/>
        </p:nvSpPr>
        <p:spPr>
          <a:xfrm>
            <a:off x="5508625" y="1844675"/>
            <a:ext cx="3570288" cy="414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rPr>
              <a:t>Results and analysis</a:t>
            </a: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1" baseline="30000" dirty="0">
              <a:solidFill>
                <a:schemeClr val="bg1"/>
              </a:solidFill>
              <a:latin typeface="Frutiger 45 Light"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 name="2 Subtítulo"/>
          <p:cNvSpPr txBox="1">
            <a:spLocks/>
          </p:cNvSpPr>
          <p:nvPr/>
        </p:nvSpPr>
        <p:spPr>
          <a:xfrm>
            <a:off x="5508625" y="1844675"/>
            <a:ext cx="3570288" cy="414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rPr>
              <a:t>Results and analysis</a:t>
            </a: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1" baseline="30000" dirty="0">
              <a:solidFill>
                <a:schemeClr val="bg1"/>
              </a:solidFill>
              <a:latin typeface="Frutiger 45 Light" pitchFamily="34" charset="0"/>
            </a:endParaRPr>
          </a:p>
        </p:txBody>
      </p:sp>
      <p:sp>
        <p:nvSpPr>
          <p:cNvPr id="2" name="1 Rectángulo redondeado"/>
          <p:cNvSpPr/>
          <p:nvPr/>
        </p:nvSpPr>
        <p:spPr>
          <a:xfrm>
            <a:off x="1520825" y="2276475"/>
            <a:ext cx="6219825" cy="504825"/>
          </a:xfrm>
          <a:prstGeom prst="roundRect">
            <a:avLst/>
          </a:prstGeom>
          <a:ln>
            <a:solidFill>
              <a:srgbClr val="F7B047"/>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s-CL" dirty="0"/>
          </a:p>
        </p:txBody>
      </p:sp>
      <p:sp>
        <p:nvSpPr>
          <p:cNvPr id="46084" name="2 CuadroTexto"/>
          <p:cNvSpPr txBox="1">
            <a:spLocks noChangeArrowheads="1"/>
          </p:cNvSpPr>
          <p:nvPr/>
        </p:nvSpPr>
        <p:spPr bwMode="auto">
          <a:xfrm>
            <a:off x="1870075" y="2349500"/>
            <a:ext cx="5654675" cy="522288"/>
          </a:xfrm>
          <a:prstGeom prst="rect">
            <a:avLst/>
          </a:prstGeom>
          <a:noFill/>
          <a:ln w="9525">
            <a:noFill/>
            <a:miter lim="800000"/>
            <a:headEnd/>
            <a:tailEnd/>
          </a:ln>
        </p:spPr>
        <p:txBody>
          <a:bodyPr wrap="none">
            <a:spAutoFit/>
          </a:bodyPr>
          <a:lstStyle/>
          <a:p>
            <a:r>
              <a:rPr lang="en-US" sz="1400" b="1" dirty="0">
                <a:solidFill>
                  <a:srgbClr val="F7B047"/>
                </a:solidFill>
                <a:latin typeface="Calibri" pitchFamily="34" charset="0"/>
              </a:rPr>
              <a:t>The graph below should be similar to the one the students came up with:</a:t>
            </a:r>
            <a:r>
              <a:rPr lang="en-US" sz="1400" i="1" dirty="0">
                <a:solidFill>
                  <a:srgbClr val="F7B047"/>
                </a:solidFill>
                <a:latin typeface="Calibri" pitchFamily="34" charset="0"/>
              </a:rPr>
              <a:t> </a:t>
            </a:r>
            <a:endParaRPr lang="es-CL" sz="1400" dirty="0">
              <a:solidFill>
                <a:srgbClr val="F7B047"/>
              </a:solidFill>
              <a:latin typeface="Calibri" pitchFamily="34" charset="0"/>
            </a:endParaRPr>
          </a:p>
          <a:p>
            <a:endParaRPr lang="es-CL" sz="1400" dirty="0">
              <a:latin typeface="Calibri" pitchFamily="34" charset="0"/>
            </a:endParaRPr>
          </a:p>
        </p:txBody>
      </p:sp>
      <p:sp>
        <p:nvSpPr>
          <p:cNvPr id="11" name="2 Subtítulo"/>
          <p:cNvSpPr txBox="1">
            <a:spLocks/>
          </p:cNvSpPr>
          <p:nvPr/>
        </p:nvSpPr>
        <p:spPr>
          <a:xfrm>
            <a:off x="5508625" y="1176338"/>
            <a:ext cx="4319588" cy="41275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latin typeface="+mj-lt"/>
                <a:cs typeface="Calibri" pitchFamily="34" charset="0"/>
              </a:rPr>
              <a:t>Endothermic and exothermic reactions</a:t>
            </a:r>
            <a:endParaRPr lang="es-ES_tradnl" sz="2400" b="1" baseline="30000" dirty="0">
              <a:solidFill>
                <a:schemeClr val="bg1"/>
              </a:solidFill>
              <a:latin typeface="+mj-lt"/>
              <a:cs typeface="Calibri" pitchFamily="34" charset="0"/>
            </a:endParaRPr>
          </a:p>
        </p:txBody>
      </p:sp>
      <p:sp>
        <p:nvSpPr>
          <p:cNvPr id="10"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pic>
        <p:nvPicPr>
          <p:cNvPr id="1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85720" y="2928934"/>
            <a:ext cx="8599885" cy="3562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Subtítulo"/>
          <p:cNvSpPr txBox="1">
            <a:spLocks/>
          </p:cNvSpPr>
          <p:nvPr/>
        </p:nvSpPr>
        <p:spPr>
          <a:xfrm>
            <a:off x="5508625" y="1844675"/>
            <a:ext cx="3570288" cy="414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rPr>
              <a:t>Results and analysis</a:t>
            </a: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1" baseline="30000" dirty="0">
              <a:solidFill>
                <a:schemeClr val="bg1"/>
              </a:solidFill>
              <a:latin typeface="Frutiger 45 Light" pitchFamily="34" charset="0"/>
            </a:endParaRPr>
          </a:p>
        </p:txBody>
      </p:sp>
      <p:sp>
        <p:nvSpPr>
          <p:cNvPr id="2" name="1 Rectángulo redondeado"/>
          <p:cNvSpPr/>
          <p:nvPr/>
        </p:nvSpPr>
        <p:spPr>
          <a:xfrm>
            <a:off x="1520825" y="2276475"/>
            <a:ext cx="6219825" cy="504825"/>
          </a:xfrm>
          <a:prstGeom prst="roundRect">
            <a:avLst/>
          </a:prstGeom>
          <a:ln>
            <a:solidFill>
              <a:srgbClr val="F7B047"/>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s-CL" dirty="0"/>
          </a:p>
        </p:txBody>
      </p:sp>
      <p:sp>
        <p:nvSpPr>
          <p:cNvPr id="53252" name="2 CuadroTexto"/>
          <p:cNvSpPr txBox="1">
            <a:spLocks noChangeArrowheads="1"/>
          </p:cNvSpPr>
          <p:nvPr/>
        </p:nvSpPr>
        <p:spPr bwMode="auto">
          <a:xfrm>
            <a:off x="1870075" y="2349500"/>
            <a:ext cx="5654675" cy="522288"/>
          </a:xfrm>
          <a:prstGeom prst="rect">
            <a:avLst/>
          </a:prstGeom>
          <a:noFill/>
          <a:ln w="9525">
            <a:noFill/>
            <a:miter lim="800000"/>
            <a:headEnd/>
            <a:tailEnd/>
          </a:ln>
        </p:spPr>
        <p:txBody>
          <a:bodyPr wrap="none">
            <a:spAutoFit/>
          </a:bodyPr>
          <a:lstStyle/>
          <a:p>
            <a:r>
              <a:rPr lang="en-US" sz="1400" b="1" dirty="0">
                <a:solidFill>
                  <a:srgbClr val="F7B047"/>
                </a:solidFill>
                <a:latin typeface="Calibri" pitchFamily="34" charset="0"/>
              </a:rPr>
              <a:t>The graph below should be similar to the one the students came up with:</a:t>
            </a:r>
            <a:r>
              <a:rPr lang="en-US" sz="1400" i="1" dirty="0">
                <a:solidFill>
                  <a:srgbClr val="F7B047"/>
                </a:solidFill>
                <a:latin typeface="Calibri" pitchFamily="34" charset="0"/>
              </a:rPr>
              <a:t> </a:t>
            </a:r>
            <a:endParaRPr lang="es-CL" sz="1400" dirty="0">
              <a:solidFill>
                <a:srgbClr val="F7B047"/>
              </a:solidFill>
              <a:latin typeface="Calibri" pitchFamily="34" charset="0"/>
            </a:endParaRPr>
          </a:p>
          <a:p>
            <a:endParaRPr lang="es-CL" sz="1400" dirty="0">
              <a:latin typeface="Calibri" pitchFamily="34" charset="0"/>
            </a:endParaRPr>
          </a:p>
        </p:txBody>
      </p:sp>
      <p:sp>
        <p:nvSpPr>
          <p:cNvPr id="11" name="2 Subtítulo"/>
          <p:cNvSpPr txBox="1">
            <a:spLocks/>
          </p:cNvSpPr>
          <p:nvPr/>
        </p:nvSpPr>
        <p:spPr>
          <a:xfrm>
            <a:off x="5508625" y="1176338"/>
            <a:ext cx="4319588" cy="41275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latin typeface="+mj-lt"/>
                <a:cs typeface="Calibri" pitchFamily="34" charset="0"/>
              </a:rPr>
              <a:t>Endothermic and exothermic reactions</a:t>
            </a:r>
            <a:endParaRPr lang="es-ES_tradnl" sz="2400" b="1" baseline="30000" dirty="0">
              <a:solidFill>
                <a:schemeClr val="bg1"/>
              </a:solidFill>
              <a:latin typeface="+mj-lt"/>
              <a:cs typeface="Calibri" pitchFamily="34" charset="0"/>
            </a:endParaRPr>
          </a:p>
        </p:txBody>
      </p:sp>
      <p:sp>
        <p:nvSpPr>
          <p:cNvPr id="8"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pic>
        <p:nvPicPr>
          <p:cNvPr id="13"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5289" y="2924175"/>
            <a:ext cx="8625900" cy="34699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9 Imagen"/>
          <p:cNvPicPr>
            <a:picLocks noChangeAspect="1"/>
          </p:cNvPicPr>
          <p:nvPr/>
        </p:nvPicPr>
        <p:blipFill>
          <a:blip r:embed="rId2" cstate="print"/>
          <a:srcRect/>
          <a:stretch>
            <a:fillRect/>
          </a:stretch>
        </p:blipFill>
        <p:spPr bwMode="auto">
          <a:xfrm>
            <a:off x="1312863" y="4610100"/>
            <a:ext cx="6267450" cy="1417638"/>
          </a:xfrm>
          <a:prstGeom prst="rect">
            <a:avLst/>
          </a:prstGeom>
          <a:noFill/>
          <a:ln w="9525">
            <a:noFill/>
            <a:miter lim="800000"/>
            <a:headEnd/>
            <a:tailEnd/>
          </a:ln>
        </p:spPr>
      </p:pic>
      <p:pic>
        <p:nvPicPr>
          <p:cNvPr id="47106" name="16 Imagen"/>
          <p:cNvPicPr>
            <a:picLocks noChangeAspect="1"/>
          </p:cNvPicPr>
          <p:nvPr/>
        </p:nvPicPr>
        <p:blipFill>
          <a:blip r:embed="rId3" cstate="print"/>
          <a:srcRect b="5208"/>
          <a:stretch>
            <a:fillRect/>
          </a:stretch>
        </p:blipFill>
        <p:spPr bwMode="auto">
          <a:xfrm>
            <a:off x="1030288" y="4452938"/>
            <a:ext cx="6629400" cy="415925"/>
          </a:xfrm>
          <a:prstGeom prst="rect">
            <a:avLst/>
          </a:prstGeom>
          <a:noFill/>
          <a:ln w="9525">
            <a:noFill/>
            <a:miter lim="800000"/>
            <a:headEnd/>
            <a:tailEnd/>
          </a:ln>
        </p:spPr>
      </p:pic>
      <p:sp>
        <p:nvSpPr>
          <p:cNvPr id="6" name="2 Subtítulo"/>
          <p:cNvSpPr txBox="1">
            <a:spLocks/>
          </p:cNvSpPr>
          <p:nvPr/>
        </p:nvSpPr>
        <p:spPr>
          <a:xfrm>
            <a:off x="5651500" y="1844675"/>
            <a:ext cx="3571875" cy="414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rPr>
              <a:t>Conclusion</a:t>
            </a: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1" baseline="30000" dirty="0">
              <a:solidFill>
                <a:schemeClr val="bg1"/>
              </a:solidFill>
              <a:latin typeface="Frutiger 45 Light" pitchFamily="34" charset="0"/>
            </a:endParaRPr>
          </a:p>
        </p:txBody>
      </p:sp>
      <p:sp>
        <p:nvSpPr>
          <p:cNvPr id="47108" name="8 CuadroTexto"/>
          <p:cNvSpPr txBox="1">
            <a:spLocks noChangeArrowheads="1"/>
          </p:cNvSpPr>
          <p:nvPr/>
        </p:nvSpPr>
        <p:spPr bwMode="auto">
          <a:xfrm>
            <a:off x="1530350" y="4508500"/>
            <a:ext cx="6048375" cy="1384995"/>
          </a:xfrm>
          <a:prstGeom prst="rect">
            <a:avLst/>
          </a:prstGeom>
          <a:noFill/>
          <a:ln w="9525">
            <a:noFill/>
            <a:miter lim="800000"/>
            <a:headEnd/>
            <a:tailEnd/>
          </a:ln>
        </p:spPr>
        <p:txBody>
          <a:bodyPr>
            <a:spAutoFit/>
          </a:bodyPr>
          <a:lstStyle/>
          <a:p>
            <a:r>
              <a:rPr lang="en-US" sz="1400" b="1" dirty="0">
                <a:latin typeface="+mj-lt"/>
              </a:rPr>
              <a:t> </a:t>
            </a:r>
            <a:r>
              <a:rPr lang="en-US" sz="1400" b="1" dirty="0" smtClean="0">
                <a:latin typeface="+mj-lt"/>
              </a:rPr>
              <a:t>At </a:t>
            </a:r>
            <a:r>
              <a:rPr lang="en-US" sz="1400" b="1" dirty="0">
                <a:latin typeface="+mj-lt"/>
              </a:rPr>
              <a:t>what range of elongation do the two springs perform the same strength?</a:t>
            </a:r>
            <a:endParaRPr lang="es-CL" sz="1400" b="1" dirty="0">
              <a:latin typeface="+mj-lt"/>
            </a:endParaRPr>
          </a:p>
          <a:p>
            <a:endParaRPr lang="en-US" sz="1400" b="1" dirty="0">
              <a:latin typeface="Calibri" pitchFamily="34" charset="0"/>
            </a:endParaRPr>
          </a:p>
          <a:p>
            <a:r>
              <a:rPr lang="en-US" sz="1400" dirty="0">
                <a:latin typeface="+mj-lt"/>
              </a:rPr>
              <a:t>Students observing the graph must realize that at times the two springs were performing the same force. This is also associated with elongation. The response must be given within a range by not having the information about the spring elongation </a:t>
            </a:r>
            <a:r>
              <a:rPr lang="en-US" sz="1400" dirty="0" smtClean="0">
                <a:latin typeface="+mj-lt"/>
              </a:rPr>
              <a:t>in every </a:t>
            </a:r>
            <a:r>
              <a:rPr lang="en-US" sz="1400" dirty="0">
                <a:latin typeface="+mj-lt"/>
              </a:rPr>
              <a:t>second.</a:t>
            </a:r>
            <a:endParaRPr lang="es-CL" sz="1400" dirty="0">
              <a:latin typeface="+mj-lt"/>
            </a:endParaRPr>
          </a:p>
        </p:txBody>
      </p:sp>
      <p:pic>
        <p:nvPicPr>
          <p:cNvPr id="47111" name="10 Imagen"/>
          <p:cNvPicPr>
            <a:picLocks noChangeAspect="1"/>
          </p:cNvPicPr>
          <p:nvPr/>
        </p:nvPicPr>
        <p:blipFill>
          <a:blip r:embed="rId2" cstate="print"/>
          <a:srcRect/>
          <a:stretch>
            <a:fillRect/>
          </a:stretch>
        </p:blipFill>
        <p:spPr bwMode="auto">
          <a:xfrm>
            <a:off x="1330325" y="2889250"/>
            <a:ext cx="6267450" cy="1403350"/>
          </a:xfrm>
          <a:prstGeom prst="rect">
            <a:avLst/>
          </a:prstGeom>
          <a:noFill/>
          <a:ln w="9525">
            <a:noFill/>
            <a:miter lim="800000"/>
            <a:headEnd/>
            <a:tailEnd/>
          </a:ln>
        </p:spPr>
      </p:pic>
      <p:sp>
        <p:nvSpPr>
          <p:cNvPr id="16" name="15 Rectángulo redondeado"/>
          <p:cNvSpPr/>
          <p:nvPr/>
        </p:nvSpPr>
        <p:spPr>
          <a:xfrm>
            <a:off x="1331913" y="2900362"/>
            <a:ext cx="6264275" cy="6000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L" dirty="0"/>
          </a:p>
        </p:txBody>
      </p:sp>
      <p:pic>
        <p:nvPicPr>
          <p:cNvPr id="47113" name="16 Imagen"/>
          <p:cNvPicPr>
            <a:picLocks noChangeAspect="1"/>
          </p:cNvPicPr>
          <p:nvPr/>
        </p:nvPicPr>
        <p:blipFill>
          <a:blip r:embed="rId3" cstate="print"/>
          <a:srcRect b="5208"/>
          <a:stretch>
            <a:fillRect/>
          </a:stretch>
        </p:blipFill>
        <p:spPr bwMode="auto">
          <a:xfrm>
            <a:off x="1042988" y="2628900"/>
            <a:ext cx="6629400" cy="415925"/>
          </a:xfrm>
          <a:prstGeom prst="rect">
            <a:avLst/>
          </a:prstGeom>
          <a:noFill/>
          <a:ln w="9525">
            <a:noFill/>
            <a:miter lim="800000"/>
            <a:headEnd/>
            <a:tailEnd/>
          </a:ln>
        </p:spPr>
      </p:pic>
      <p:sp>
        <p:nvSpPr>
          <p:cNvPr id="47114" name="17 CuadroTexto"/>
          <p:cNvSpPr txBox="1">
            <a:spLocks noChangeArrowheads="1"/>
          </p:cNvSpPr>
          <p:nvPr/>
        </p:nvSpPr>
        <p:spPr bwMode="auto">
          <a:xfrm>
            <a:off x="1500166" y="2714620"/>
            <a:ext cx="6048375" cy="2000548"/>
          </a:xfrm>
          <a:prstGeom prst="rect">
            <a:avLst/>
          </a:prstGeom>
          <a:noFill/>
          <a:ln w="9525">
            <a:noFill/>
            <a:miter lim="800000"/>
            <a:headEnd/>
            <a:tailEnd/>
          </a:ln>
        </p:spPr>
        <p:txBody>
          <a:bodyPr>
            <a:spAutoFit/>
          </a:bodyPr>
          <a:lstStyle/>
          <a:p>
            <a:r>
              <a:rPr lang="en-US" sz="1400" b="1" dirty="0">
                <a:latin typeface="+mj-lt"/>
              </a:rPr>
              <a:t>For each spring, calculate the ratio between strength and </a:t>
            </a:r>
            <a:r>
              <a:rPr lang="en-US" sz="1400" b="1" dirty="0" smtClean="0">
                <a:latin typeface="+mj-lt"/>
              </a:rPr>
              <a:t>elongation. In </a:t>
            </a:r>
            <a:r>
              <a:rPr lang="en-US" sz="1400" b="1" dirty="0">
                <a:latin typeface="+mj-lt"/>
              </a:rPr>
              <a:t>each </a:t>
            </a:r>
            <a:r>
              <a:rPr lang="en-US" sz="1400" b="1" dirty="0" smtClean="0">
                <a:latin typeface="+mj-lt"/>
              </a:rPr>
              <a:t>case obtain </a:t>
            </a:r>
            <a:r>
              <a:rPr lang="en-US" sz="1400" b="1" dirty="0">
                <a:latin typeface="+mj-lt"/>
              </a:rPr>
              <a:t>an average. Which of the springs is greater? What does this value symbolize?</a:t>
            </a:r>
            <a:endParaRPr lang="es-CL" sz="1400" b="1" dirty="0">
              <a:latin typeface="+mj-lt"/>
            </a:endParaRPr>
          </a:p>
          <a:p>
            <a:endParaRPr lang="en-US" sz="1300" dirty="0">
              <a:latin typeface="Calibri" pitchFamily="34" charset="0"/>
            </a:endParaRPr>
          </a:p>
          <a:p>
            <a:r>
              <a:rPr lang="en-US" sz="1400" dirty="0">
                <a:latin typeface="+mj-lt"/>
              </a:rPr>
              <a:t>Students should identify that the spring constant, </a:t>
            </a:r>
            <a:r>
              <a:rPr lang="en-US" sz="1400" dirty="0" smtClean="0">
                <a:latin typeface="+mj-lt"/>
              </a:rPr>
              <a:t>i.e. </a:t>
            </a:r>
            <a:r>
              <a:rPr lang="en-US" sz="1400" dirty="0">
                <a:latin typeface="+mj-lt"/>
              </a:rPr>
              <a:t>the ratio between force and elongation by value, describes </a:t>
            </a:r>
            <a:r>
              <a:rPr lang="en-US" sz="1400" dirty="0" smtClean="0">
                <a:latin typeface="+mj-lt"/>
              </a:rPr>
              <a:t>how the </a:t>
            </a:r>
            <a:r>
              <a:rPr lang="en-US" sz="1400" dirty="0">
                <a:latin typeface="+mj-lt"/>
              </a:rPr>
              <a:t>spring will behave </a:t>
            </a:r>
            <a:r>
              <a:rPr lang="en-US" sz="1400" dirty="0" smtClean="0">
                <a:latin typeface="+mj-lt"/>
              </a:rPr>
              <a:t>during elongation. </a:t>
            </a:r>
            <a:r>
              <a:rPr lang="en-US" sz="1400" dirty="0">
                <a:latin typeface="+mj-lt"/>
              </a:rPr>
              <a:t>They should conclude that the greater the spring constant, the higher the restorative </a:t>
            </a:r>
            <a:r>
              <a:rPr lang="en-US" sz="1400" dirty="0" smtClean="0">
                <a:latin typeface="+mj-lt"/>
              </a:rPr>
              <a:t>power.</a:t>
            </a:r>
            <a:endParaRPr lang="es-CL" sz="1400" dirty="0">
              <a:latin typeface="+mj-lt"/>
            </a:endParaRPr>
          </a:p>
          <a:p>
            <a:pPr algn="just"/>
            <a:endParaRPr lang="es-CL" sz="1300" dirty="0">
              <a:latin typeface="Calibri" pitchFamily="34" charset="0"/>
            </a:endParaRPr>
          </a:p>
        </p:txBody>
      </p:sp>
      <p:sp>
        <p:nvSpPr>
          <p:cNvPr id="13"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4"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8130" name="7 Imagen"/>
          <p:cNvPicPr>
            <a:picLocks noChangeAspect="1"/>
          </p:cNvPicPr>
          <p:nvPr/>
        </p:nvPicPr>
        <p:blipFill>
          <a:blip r:embed="rId3" cstate="print"/>
          <a:srcRect/>
          <a:stretch>
            <a:fillRect/>
          </a:stretch>
        </p:blipFill>
        <p:spPr bwMode="auto">
          <a:xfrm>
            <a:off x="1331913" y="2681288"/>
            <a:ext cx="6267450" cy="1900237"/>
          </a:xfrm>
          <a:prstGeom prst="rect">
            <a:avLst/>
          </a:prstGeom>
          <a:noFill/>
          <a:ln w="9525">
            <a:noFill/>
            <a:miter lim="800000"/>
            <a:headEnd/>
            <a:tailEnd/>
          </a:ln>
        </p:spPr>
      </p:pic>
      <p:sp>
        <p:nvSpPr>
          <p:cNvPr id="4" name="2 Subtítulo"/>
          <p:cNvSpPr txBox="1">
            <a:spLocks/>
          </p:cNvSpPr>
          <p:nvPr/>
        </p:nvSpPr>
        <p:spPr>
          <a:xfrm>
            <a:off x="5651500" y="1844675"/>
            <a:ext cx="3571875" cy="414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rPr>
              <a:t>Activities for further application</a:t>
            </a: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1" baseline="30000" dirty="0">
              <a:solidFill>
                <a:schemeClr val="bg1"/>
              </a:solidFill>
              <a:latin typeface="Frutiger 45 Light" pitchFamily="34" charset="0"/>
            </a:endParaRPr>
          </a:p>
        </p:txBody>
      </p:sp>
      <p:pic>
        <p:nvPicPr>
          <p:cNvPr id="48132" name="12 Imagen"/>
          <p:cNvPicPr>
            <a:picLocks noChangeAspect="1"/>
          </p:cNvPicPr>
          <p:nvPr/>
        </p:nvPicPr>
        <p:blipFill>
          <a:blip r:embed="rId3" cstate="print"/>
          <a:srcRect/>
          <a:stretch>
            <a:fillRect/>
          </a:stretch>
        </p:blipFill>
        <p:spPr bwMode="auto">
          <a:xfrm>
            <a:off x="1331913" y="4984750"/>
            <a:ext cx="6267450" cy="1181100"/>
          </a:xfrm>
          <a:prstGeom prst="rect">
            <a:avLst/>
          </a:prstGeom>
          <a:noFill/>
          <a:ln w="9525">
            <a:noFill/>
            <a:miter lim="800000"/>
            <a:headEnd/>
            <a:tailEnd/>
          </a:ln>
        </p:spPr>
      </p:pic>
      <p:pic>
        <p:nvPicPr>
          <p:cNvPr id="48133" name="13 Imagen"/>
          <p:cNvPicPr>
            <a:picLocks noChangeAspect="1"/>
          </p:cNvPicPr>
          <p:nvPr/>
        </p:nvPicPr>
        <p:blipFill>
          <a:blip r:embed="rId4" cstate="print"/>
          <a:srcRect/>
          <a:stretch>
            <a:fillRect/>
          </a:stretch>
        </p:blipFill>
        <p:spPr bwMode="auto">
          <a:xfrm>
            <a:off x="1055688" y="4643438"/>
            <a:ext cx="6543675" cy="657225"/>
          </a:xfrm>
          <a:prstGeom prst="rect">
            <a:avLst/>
          </a:prstGeom>
          <a:noFill/>
          <a:ln w="9525">
            <a:noFill/>
            <a:miter lim="800000"/>
            <a:headEnd/>
            <a:tailEnd/>
          </a:ln>
        </p:spPr>
      </p:pic>
      <p:pic>
        <p:nvPicPr>
          <p:cNvPr id="48134" name="19 Imagen"/>
          <p:cNvPicPr>
            <a:picLocks noChangeAspect="1"/>
          </p:cNvPicPr>
          <p:nvPr/>
        </p:nvPicPr>
        <p:blipFill>
          <a:blip r:embed="rId4" cstate="print"/>
          <a:srcRect/>
          <a:stretch>
            <a:fillRect/>
          </a:stretch>
        </p:blipFill>
        <p:spPr bwMode="auto">
          <a:xfrm>
            <a:off x="1055688" y="2339975"/>
            <a:ext cx="6543675" cy="657225"/>
          </a:xfrm>
          <a:prstGeom prst="rect">
            <a:avLst/>
          </a:prstGeom>
          <a:noFill/>
          <a:ln w="9525">
            <a:noFill/>
            <a:miter lim="800000"/>
            <a:headEnd/>
            <a:tailEnd/>
          </a:ln>
        </p:spPr>
      </p:pic>
      <p:sp>
        <p:nvSpPr>
          <p:cNvPr id="23" name="22 Rectángulo"/>
          <p:cNvSpPr/>
          <p:nvPr/>
        </p:nvSpPr>
        <p:spPr>
          <a:xfrm>
            <a:off x="1331913" y="2781300"/>
            <a:ext cx="6264275" cy="2873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L" dirty="0"/>
          </a:p>
        </p:txBody>
      </p:sp>
      <p:sp>
        <p:nvSpPr>
          <p:cNvPr id="48136" name="23 CuadroTexto"/>
          <p:cNvSpPr txBox="1">
            <a:spLocks noChangeArrowheads="1"/>
          </p:cNvSpPr>
          <p:nvPr/>
        </p:nvSpPr>
        <p:spPr bwMode="auto">
          <a:xfrm>
            <a:off x="1547813" y="2420938"/>
            <a:ext cx="6192539" cy="1800493"/>
          </a:xfrm>
          <a:prstGeom prst="rect">
            <a:avLst/>
          </a:prstGeom>
          <a:noFill/>
          <a:ln w="9525">
            <a:noFill/>
            <a:miter lim="800000"/>
            <a:headEnd/>
            <a:tailEnd/>
          </a:ln>
        </p:spPr>
        <p:txBody>
          <a:bodyPr wrap="square">
            <a:spAutoFit/>
          </a:bodyPr>
          <a:lstStyle/>
          <a:p>
            <a:r>
              <a:rPr lang="en-US" sz="1400" b="1" dirty="0">
                <a:latin typeface="+mj-lt"/>
              </a:rPr>
              <a:t>Can this knowledge be useful in </a:t>
            </a:r>
            <a:r>
              <a:rPr lang="en-US" sz="1400" b="1" dirty="0" smtClean="0">
                <a:latin typeface="+mj-lt"/>
              </a:rPr>
              <a:t>bungee </a:t>
            </a:r>
            <a:r>
              <a:rPr lang="en-US" sz="1400" b="1" dirty="0">
                <a:latin typeface="+mj-lt"/>
              </a:rPr>
              <a:t>jumping? Perform research to answer.</a:t>
            </a:r>
          </a:p>
          <a:p>
            <a:pPr algn="just"/>
            <a:endParaRPr lang="en-US" sz="1300" dirty="0" smtClean="0">
              <a:latin typeface="Calibri" pitchFamily="34" charset="0"/>
            </a:endParaRPr>
          </a:p>
          <a:p>
            <a:r>
              <a:rPr lang="en-US" sz="1400" dirty="0">
                <a:latin typeface="+mj-lt"/>
              </a:rPr>
              <a:t>Students should identify that </a:t>
            </a:r>
            <a:r>
              <a:rPr lang="en-US" sz="1400" dirty="0" smtClean="0">
                <a:latin typeface="+mj-lt"/>
              </a:rPr>
              <a:t>when performing </a:t>
            </a:r>
            <a:r>
              <a:rPr lang="en-US" sz="1400" dirty="0">
                <a:latin typeface="+mj-lt"/>
              </a:rPr>
              <a:t>a </a:t>
            </a:r>
            <a:r>
              <a:rPr lang="en-US" sz="1400" dirty="0" smtClean="0">
                <a:latin typeface="+mj-lt"/>
              </a:rPr>
              <a:t>bungee jump, height </a:t>
            </a:r>
            <a:r>
              <a:rPr lang="en-US" sz="1400" dirty="0">
                <a:latin typeface="+mj-lt"/>
              </a:rPr>
              <a:t>and </a:t>
            </a:r>
            <a:r>
              <a:rPr lang="en-US" sz="1400" dirty="0" smtClean="0">
                <a:latin typeface="+mj-lt"/>
              </a:rPr>
              <a:t>weight should </a:t>
            </a:r>
            <a:r>
              <a:rPr lang="en-US" sz="1400" dirty="0">
                <a:latin typeface="+mj-lt"/>
              </a:rPr>
              <a:t>be determined by safety. Therefore, the force with which the </a:t>
            </a:r>
            <a:r>
              <a:rPr lang="en-US" sz="1400" dirty="0" smtClean="0">
                <a:latin typeface="+mj-lt"/>
              </a:rPr>
              <a:t>bungee rope </a:t>
            </a:r>
            <a:r>
              <a:rPr lang="en-US" sz="1400" dirty="0">
                <a:latin typeface="+mj-lt"/>
              </a:rPr>
              <a:t>is elongated is important to </a:t>
            </a:r>
            <a:r>
              <a:rPr lang="en-US" sz="1400" dirty="0" smtClean="0">
                <a:latin typeface="+mj-lt"/>
              </a:rPr>
              <a:t>calculate. </a:t>
            </a:r>
            <a:r>
              <a:rPr lang="en-US" sz="1400" dirty="0">
                <a:latin typeface="+mj-lt"/>
              </a:rPr>
              <a:t>The teacher can help identify that this is a conservation of mechanical energy, noting that both the speed with which the person falls and the weight, influences the elongation of the </a:t>
            </a:r>
            <a:r>
              <a:rPr lang="en-US" sz="1400" dirty="0" smtClean="0">
                <a:latin typeface="+mj-lt"/>
              </a:rPr>
              <a:t>bungee </a:t>
            </a:r>
            <a:r>
              <a:rPr lang="en-US" sz="1400" dirty="0">
                <a:latin typeface="+mj-lt"/>
              </a:rPr>
              <a:t>rope, thus introducing the concept of elastic energy.</a:t>
            </a:r>
            <a:endParaRPr lang="es-CL" sz="1400" dirty="0">
              <a:latin typeface="+mj-lt"/>
            </a:endParaRPr>
          </a:p>
        </p:txBody>
      </p:sp>
      <p:sp>
        <p:nvSpPr>
          <p:cNvPr id="26" name="25 Rectángulo"/>
          <p:cNvSpPr/>
          <p:nvPr/>
        </p:nvSpPr>
        <p:spPr>
          <a:xfrm>
            <a:off x="1331913" y="5157788"/>
            <a:ext cx="6264275" cy="2159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CL" dirty="0"/>
          </a:p>
        </p:txBody>
      </p:sp>
      <p:sp>
        <p:nvSpPr>
          <p:cNvPr id="13"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4"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sp>
        <p:nvSpPr>
          <p:cNvPr id="15" name="26 CuadroTexto"/>
          <p:cNvSpPr txBox="1">
            <a:spLocks noChangeArrowheads="1"/>
          </p:cNvSpPr>
          <p:nvPr/>
        </p:nvSpPr>
        <p:spPr bwMode="auto">
          <a:xfrm>
            <a:off x="1539801" y="4681190"/>
            <a:ext cx="6051550" cy="1384995"/>
          </a:xfrm>
          <a:prstGeom prst="rect">
            <a:avLst/>
          </a:prstGeom>
          <a:noFill/>
          <a:ln w="9525">
            <a:noFill/>
            <a:miter lim="800000"/>
            <a:headEnd/>
            <a:tailEnd/>
          </a:ln>
        </p:spPr>
        <p:txBody>
          <a:bodyPr wrap="square">
            <a:spAutoFit/>
          </a:bodyPr>
          <a:lstStyle/>
          <a:p>
            <a:r>
              <a:rPr lang="en-US" sz="1400" b="1" dirty="0">
                <a:latin typeface="+mj-lt"/>
              </a:rPr>
              <a:t>Can I know what force </a:t>
            </a:r>
            <a:r>
              <a:rPr lang="en-US" sz="1400" b="1" dirty="0" smtClean="0">
                <a:latin typeface="+mj-lt"/>
              </a:rPr>
              <a:t>was applied to </a:t>
            </a:r>
            <a:r>
              <a:rPr lang="en-US" sz="1400" b="1" dirty="0">
                <a:latin typeface="+mj-lt"/>
              </a:rPr>
              <a:t>a spring and </a:t>
            </a:r>
            <a:r>
              <a:rPr lang="en-US" sz="1400" b="1" dirty="0" smtClean="0">
                <a:latin typeface="+mj-lt"/>
              </a:rPr>
              <a:t>elongation by </a:t>
            </a:r>
            <a:r>
              <a:rPr lang="en-US" sz="1400" b="1" dirty="0">
                <a:latin typeface="+mj-lt"/>
              </a:rPr>
              <a:t>knowing the constant? Make a force diagram to justify your answer</a:t>
            </a:r>
            <a:r>
              <a:rPr lang="en-US" sz="1400" b="1" dirty="0" smtClean="0">
                <a:latin typeface="+mj-lt"/>
              </a:rPr>
              <a:t>.</a:t>
            </a:r>
            <a:endParaRPr lang="es-CL" sz="1400" b="1" dirty="0">
              <a:latin typeface="+mj-lt"/>
            </a:endParaRPr>
          </a:p>
          <a:p>
            <a:endParaRPr lang="en-US" sz="1400" b="1" dirty="0">
              <a:latin typeface="Calibri" pitchFamily="34" charset="0"/>
            </a:endParaRPr>
          </a:p>
          <a:p>
            <a:r>
              <a:rPr lang="en-US" sz="1400" dirty="0">
                <a:latin typeface="+mj-lt"/>
              </a:rPr>
              <a:t>Students must justify </a:t>
            </a:r>
            <a:r>
              <a:rPr lang="en-US" sz="1400" dirty="0" smtClean="0">
                <a:latin typeface="+mj-lt"/>
              </a:rPr>
              <a:t>their answer with a diagram showing that </a:t>
            </a:r>
            <a:r>
              <a:rPr lang="en-US" sz="1400" dirty="0">
                <a:latin typeface="+mj-lt"/>
              </a:rPr>
              <a:t>the applied force and the spring force have the same module. Thus, by Hooke 's </a:t>
            </a:r>
            <a:r>
              <a:rPr lang="en-US" sz="1400" dirty="0" smtClean="0">
                <a:latin typeface="+mj-lt"/>
              </a:rPr>
              <a:t>Law they can identify that the </a:t>
            </a:r>
            <a:r>
              <a:rPr lang="en-US" sz="1400" dirty="0">
                <a:latin typeface="+mj-lt"/>
              </a:rPr>
              <a:t>spring can be used as a dynamometer.</a:t>
            </a:r>
            <a:endParaRPr lang="es-CL" sz="1400"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4 Rectángulo redondeado"/>
          <p:cNvSpPr/>
          <p:nvPr/>
        </p:nvSpPr>
        <p:spPr>
          <a:xfrm>
            <a:off x="1403350" y="2636838"/>
            <a:ext cx="6005513" cy="1223962"/>
          </a:xfrm>
          <a:prstGeom prst="roundRect">
            <a:avLst/>
          </a:prstGeom>
          <a:solidFill>
            <a:schemeClr val="accent5">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fontAlgn="auto">
              <a:spcBef>
                <a:spcPts val="0"/>
              </a:spcBef>
              <a:spcAft>
                <a:spcPts val="0"/>
              </a:spcAft>
              <a:defRPr/>
            </a:pPr>
            <a:endParaRPr lang="es-CL" dirty="0"/>
          </a:p>
        </p:txBody>
      </p:sp>
      <p:sp>
        <p:nvSpPr>
          <p:cNvPr id="14339"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4"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latin typeface="+mj-lt"/>
              </a:rPr>
              <a:t>Objective</a:t>
            </a: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aseline="30000" dirty="0">
              <a:solidFill>
                <a:schemeClr val="bg1"/>
              </a:solidFill>
              <a:latin typeface="Frutiger 45 Light" pitchFamily="34" charset="0"/>
            </a:endParaRPr>
          </a:p>
        </p:txBody>
      </p:sp>
      <p:sp>
        <p:nvSpPr>
          <p:cNvPr id="14342" name="2 CuadroTexto"/>
          <p:cNvSpPr txBox="1">
            <a:spLocks noChangeArrowheads="1"/>
          </p:cNvSpPr>
          <p:nvPr/>
        </p:nvSpPr>
        <p:spPr bwMode="auto">
          <a:xfrm>
            <a:off x="1619250" y="2708275"/>
            <a:ext cx="5694363" cy="1077218"/>
          </a:xfrm>
          <a:prstGeom prst="rect">
            <a:avLst/>
          </a:prstGeom>
          <a:noFill/>
          <a:ln w="9525">
            <a:noFill/>
            <a:miter lim="800000"/>
            <a:headEnd/>
            <a:tailEnd/>
          </a:ln>
        </p:spPr>
        <p:txBody>
          <a:bodyPr>
            <a:spAutoFit/>
          </a:bodyPr>
          <a:lstStyle/>
          <a:p>
            <a:pPr algn="just"/>
            <a:r>
              <a:rPr lang="en-US" sz="1600" dirty="0">
                <a:latin typeface="+mj-lt"/>
              </a:rPr>
              <a:t>The goal of the activity is to investigate the </a:t>
            </a:r>
            <a:r>
              <a:rPr lang="en-US" sz="1600" dirty="0" smtClean="0">
                <a:latin typeface="+mj-lt"/>
              </a:rPr>
              <a:t>variations </a:t>
            </a:r>
            <a:r>
              <a:rPr lang="en-US" sz="1600" dirty="0">
                <a:latin typeface="+mj-lt"/>
              </a:rPr>
              <a:t>in </a:t>
            </a:r>
            <a:r>
              <a:rPr lang="en-US" sz="1600" dirty="0" smtClean="0">
                <a:latin typeface="+mj-lt"/>
              </a:rPr>
              <a:t>a spring’s length, </a:t>
            </a:r>
            <a:r>
              <a:rPr lang="en-US" sz="1600" dirty="0">
                <a:latin typeface="+mj-lt"/>
              </a:rPr>
              <a:t>the physical magnitude associated with this, and </a:t>
            </a:r>
            <a:r>
              <a:rPr lang="en-US" sz="1600" dirty="0" smtClean="0">
                <a:latin typeface="+mj-lt"/>
              </a:rPr>
              <a:t>possible applications</a:t>
            </a:r>
            <a:r>
              <a:rPr lang="en-US" sz="1600" dirty="0">
                <a:latin typeface="+mj-lt"/>
              </a:rPr>
              <a:t>. Students will create a hypothesis and proceed to test it using the </a:t>
            </a:r>
            <a:r>
              <a:rPr lang="en-US" sz="1600" dirty="0" smtClean="0">
                <a:latin typeface="+mj-lt"/>
              </a:rPr>
              <a:t>Labdisc Dymo force </a:t>
            </a:r>
            <a:r>
              <a:rPr lang="en-US" sz="1600" dirty="0">
                <a:latin typeface="+mj-lt"/>
              </a:rPr>
              <a:t>sensor.</a:t>
            </a:r>
          </a:p>
        </p:txBody>
      </p:sp>
      <p:sp>
        <p:nvSpPr>
          <p:cNvPr id="9"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3 CuadroTexto"/>
          <p:cNvSpPr txBox="1">
            <a:spLocks noChangeArrowheads="1"/>
          </p:cNvSpPr>
          <p:nvPr/>
        </p:nvSpPr>
        <p:spPr bwMode="auto">
          <a:xfrm>
            <a:off x="1346200" y="2693988"/>
            <a:ext cx="6538913" cy="1600438"/>
          </a:xfrm>
          <a:prstGeom prst="rect">
            <a:avLst/>
          </a:prstGeom>
          <a:noFill/>
          <a:ln w="9525">
            <a:noFill/>
            <a:miter lim="800000"/>
            <a:headEnd/>
            <a:tailEnd/>
          </a:ln>
        </p:spPr>
        <p:txBody>
          <a:bodyPr>
            <a:spAutoFit/>
          </a:bodyPr>
          <a:lstStyle/>
          <a:p>
            <a:r>
              <a:rPr lang="en-US" sz="1400" dirty="0" smtClean="0">
                <a:latin typeface="+mj-lt"/>
              </a:rPr>
              <a:t>We are </a:t>
            </a:r>
            <a:r>
              <a:rPr lang="en-US" sz="1400" dirty="0">
                <a:latin typeface="+mj-lt"/>
              </a:rPr>
              <a:t>constantly </a:t>
            </a:r>
            <a:r>
              <a:rPr lang="en-US" sz="1400" dirty="0" smtClean="0">
                <a:latin typeface="+mj-lt"/>
              </a:rPr>
              <a:t>building </a:t>
            </a:r>
            <a:r>
              <a:rPr lang="en-US" sz="1400" dirty="0">
                <a:latin typeface="+mj-lt"/>
              </a:rPr>
              <a:t>and </a:t>
            </a:r>
            <a:r>
              <a:rPr lang="en-US" sz="1400" dirty="0" smtClean="0">
                <a:latin typeface="+mj-lt"/>
              </a:rPr>
              <a:t>elaborating on </a:t>
            </a:r>
            <a:r>
              <a:rPr lang="en-US" sz="1400" dirty="0">
                <a:latin typeface="+mj-lt"/>
              </a:rPr>
              <a:t>different machines or objects. For this it is necessary to know the properties of the component materials, such as elasticity. There are many materials that have elastic properties and we use them in daily </a:t>
            </a:r>
            <a:r>
              <a:rPr lang="en-US" sz="1400" dirty="0" smtClean="0">
                <a:latin typeface="+mj-lt"/>
              </a:rPr>
              <a:t>life. </a:t>
            </a:r>
            <a:r>
              <a:rPr lang="en-US" sz="1400" dirty="0" smtClean="0">
                <a:latin typeface="+mj-lt"/>
              </a:rPr>
              <a:t>This includes</a:t>
            </a:r>
            <a:r>
              <a:rPr lang="en-US" sz="1400" dirty="0" smtClean="0">
                <a:latin typeface="+mj-lt"/>
              </a:rPr>
              <a:t> springs </a:t>
            </a:r>
            <a:r>
              <a:rPr lang="en-US" sz="1400" dirty="0">
                <a:latin typeface="+mj-lt"/>
              </a:rPr>
              <a:t>which can be expanded and contracted. If you check different appliances in your home, you will notice that springs are </a:t>
            </a:r>
            <a:r>
              <a:rPr lang="en-US" sz="1400" dirty="0" smtClean="0">
                <a:latin typeface="+mj-lt"/>
              </a:rPr>
              <a:t>often used</a:t>
            </a:r>
            <a:r>
              <a:rPr lang="en-US" sz="1400" dirty="0" smtClean="0">
                <a:solidFill>
                  <a:srgbClr val="FF0000"/>
                </a:solidFill>
                <a:latin typeface="+mj-lt"/>
              </a:rPr>
              <a:t>. </a:t>
            </a:r>
          </a:p>
          <a:p>
            <a:endParaRPr lang="en-US" sz="1400" dirty="0" smtClean="0">
              <a:solidFill>
                <a:srgbClr val="FF0000"/>
              </a:solidFill>
              <a:latin typeface="+mj-lt"/>
            </a:endParaRPr>
          </a:p>
          <a:p>
            <a:endParaRPr lang="es-CL" sz="1400" dirty="0">
              <a:solidFill>
                <a:srgbClr val="FF0000"/>
              </a:solidFill>
              <a:latin typeface="+mj-lt"/>
            </a:endParaRPr>
          </a:p>
        </p:txBody>
      </p:sp>
      <p:sp>
        <p:nvSpPr>
          <p:cNvPr id="19"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latin typeface="+mj-lt"/>
              </a:rPr>
              <a:t>Introduction </a:t>
            </a:r>
            <a:r>
              <a:rPr lang="es-ES_tradnl" sz="2400" b="1" baseline="30000" dirty="0">
                <a:solidFill>
                  <a:schemeClr val="bg1"/>
                </a:solidFill>
                <a:latin typeface="+mj-lt"/>
              </a:rPr>
              <a:t>and theory</a:t>
            </a:r>
          </a:p>
          <a:p>
            <a:pPr marL="0" indent="0" fontAlgn="auto">
              <a:spcAft>
                <a:spcPts val="0"/>
              </a:spcAft>
              <a:buFont typeface="Arial" pitchFamily="34" charset="0"/>
              <a:buNone/>
              <a:defRPr/>
            </a:pPr>
            <a:endParaRPr lang="es-ES_tradnl" sz="2000" baseline="30000" dirty="0">
              <a:solidFill>
                <a:schemeClr val="bg1"/>
              </a:solidFill>
              <a:latin typeface="Frutiger 45 Light" pitchFamily="34" charset="0"/>
            </a:endParaRPr>
          </a:p>
        </p:txBody>
      </p:sp>
      <p:pic>
        <p:nvPicPr>
          <p:cNvPr id="15364" name="5 Imagen"/>
          <p:cNvPicPr>
            <a:picLocks noChangeAspect="1"/>
          </p:cNvPicPr>
          <p:nvPr/>
        </p:nvPicPr>
        <p:blipFill>
          <a:blip r:embed="rId2" cstate="print"/>
          <a:srcRect/>
          <a:stretch>
            <a:fillRect/>
          </a:stretch>
        </p:blipFill>
        <p:spPr bwMode="auto">
          <a:xfrm>
            <a:off x="1544638" y="4722813"/>
            <a:ext cx="6123706" cy="361950"/>
          </a:xfrm>
          <a:prstGeom prst="rect">
            <a:avLst/>
          </a:prstGeom>
          <a:noFill/>
          <a:ln w="9525">
            <a:noFill/>
            <a:miter lim="800000"/>
            <a:headEnd/>
            <a:tailEnd/>
          </a:ln>
        </p:spPr>
      </p:pic>
      <p:pic>
        <p:nvPicPr>
          <p:cNvPr id="15365" name="8 Imagen"/>
          <p:cNvPicPr>
            <a:picLocks noChangeAspect="1"/>
          </p:cNvPicPr>
          <p:nvPr/>
        </p:nvPicPr>
        <p:blipFill>
          <a:blip r:embed="rId3" cstate="print"/>
          <a:srcRect/>
          <a:stretch>
            <a:fillRect/>
          </a:stretch>
        </p:blipFill>
        <p:spPr bwMode="auto">
          <a:xfrm>
            <a:off x="1330325" y="4581525"/>
            <a:ext cx="428625" cy="438150"/>
          </a:xfrm>
          <a:prstGeom prst="rect">
            <a:avLst/>
          </a:prstGeom>
          <a:noFill/>
          <a:ln w="9525">
            <a:noFill/>
            <a:miter lim="800000"/>
            <a:headEnd/>
            <a:tailEnd/>
          </a:ln>
        </p:spPr>
      </p:pic>
      <p:sp>
        <p:nvSpPr>
          <p:cNvPr id="15366" name="9 CuadroTexto"/>
          <p:cNvSpPr txBox="1">
            <a:spLocks noChangeArrowheads="1"/>
          </p:cNvSpPr>
          <p:nvPr/>
        </p:nvSpPr>
        <p:spPr bwMode="auto">
          <a:xfrm>
            <a:off x="1763713" y="4724400"/>
            <a:ext cx="4734309" cy="307777"/>
          </a:xfrm>
          <a:prstGeom prst="rect">
            <a:avLst/>
          </a:prstGeom>
          <a:noFill/>
          <a:ln w="9525">
            <a:noFill/>
            <a:miter lim="800000"/>
            <a:headEnd/>
            <a:tailEnd/>
          </a:ln>
        </p:spPr>
        <p:txBody>
          <a:bodyPr wrap="none">
            <a:spAutoFit/>
          </a:bodyPr>
          <a:lstStyle/>
          <a:p>
            <a:r>
              <a:rPr lang="en-US" sz="1400" b="1" dirty="0">
                <a:latin typeface="+mj-lt"/>
              </a:rPr>
              <a:t>What is the main feature </a:t>
            </a:r>
            <a:r>
              <a:rPr lang="en-US" sz="1400" b="1" dirty="0" smtClean="0">
                <a:latin typeface="+mj-lt"/>
              </a:rPr>
              <a:t>that indicates if a </a:t>
            </a:r>
            <a:r>
              <a:rPr lang="en-US" sz="1400" b="1" dirty="0">
                <a:latin typeface="+mj-lt"/>
              </a:rPr>
              <a:t>material is elastic?</a:t>
            </a:r>
            <a:endParaRPr lang="es-CL" sz="1400" b="1" dirty="0">
              <a:latin typeface="+mj-lt"/>
            </a:endParaRPr>
          </a:p>
        </p:txBody>
      </p:sp>
      <p:sp>
        <p:nvSpPr>
          <p:cNvPr id="9"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0"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13 Imagen"/>
          <p:cNvPicPr>
            <a:picLocks noChangeAspect="1"/>
          </p:cNvPicPr>
          <p:nvPr/>
        </p:nvPicPr>
        <p:blipFill>
          <a:blip r:embed="rId2" cstate="print"/>
          <a:srcRect/>
          <a:stretch>
            <a:fillRect/>
          </a:stretch>
        </p:blipFill>
        <p:spPr bwMode="auto">
          <a:xfrm>
            <a:off x="1690688" y="2922588"/>
            <a:ext cx="6267450" cy="650875"/>
          </a:xfrm>
          <a:prstGeom prst="rect">
            <a:avLst/>
          </a:prstGeom>
          <a:noFill/>
          <a:ln w="9525">
            <a:noFill/>
            <a:miter lim="800000"/>
            <a:headEnd/>
            <a:tailEnd/>
          </a:ln>
        </p:spPr>
      </p:pic>
      <p:pic>
        <p:nvPicPr>
          <p:cNvPr id="16386" name="14 Imagen"/>
          <p:cNvPicPr>
            <a:picLocks noChangeAspect="1"/>
          </p:cNvPicPr>
          <p:nvPr/>
        </p:nvPicPr>
        <p:blipFill>
          <a:blip r:embed="rId3" cstate="print"/>
          <a:srcRect/>
          <a:stretch>
            <a:fillRect/>
          </a:stretch>
        </p:blipFill>
        <p:spPr bwMode="auto">
          <a:xfrm>
            <a:off x="1476375" y="2779713"/>
            <a:ext cx="428625" cy="438150"/>
          </a:xfrm>
          <a:prstGeom prst="rect">
            <a:avLst/>
          </a:prstGeom>
          <a:noFill/>
          <a:ln w="9525">
            <a:noFill/>
            <a:miter lim="800000"/>
            <a:headEnd/>
            <a:tailEnd/>
          </a:ln>
        </p:spPr>
      </p:pic>
      <p:pic>
        <p:nvPicPr>
          <p:cNvPr id="16388" name="17 Imagen"/>
          <p:cNvPicPr>
            <a:picLocks noChangeAspect="1"/>
          </p:cNvPicPr>
          <p:nvPr/>
        </p:nvPicPr>
        <p:blipFill>
          <a:blip r:embed="rId2" cstate="print"/>
          <a:srcRect/>
          <a:stretch>
            <a:fillRect/>
          </a:stretch>
        </p:blipFill>
        <p:spPr bwMode="auto">
          <a:xfrm>
            <a:off x="1690688" y="4648200"/>
            <a:ext cx="6267450" cy="436563"/>
          </a:xfrm>
          <a:prstGeom prst="rect">
            <a:avLst/>
          </a:prstGeom>
          <a:noFill/>
          <a:ln w="9525">
            <a:noFill/>
            <a:miter lim="800000"/>
            <a:headEnd/>
            <a:tailEnd/>
          </a:ln>
        </p:spPr>
      </p:pic>
      <p:pic>
        <p:nvPicPr>
          <p:cNvPr id="16389" name="18 Imagen"/>
          <p:cNvPicPr>
            <a:picLocks noChangeAspect="1"/>
          </p:cNvPicPr>
          <p:nvPr/>
        </p:nvPicPr>
        <p:blipFill>
          <a:blip r:embed="rId3" cstate="print"/>
          <a:srcRect/>
          <a:stretch>
            <a:fillRect/>
          </a:stretch>
        </p:blipFill>
        <p:spPr bwMode="auto">
          <a:xfrm>
            <a:off x="1476375" y="4506913"/>
            <a:ext cx="428625" cy="438150"/>
          </a:xfrm>
          <a:prstGeom prst="rect">
            <a:avLst/>
          </a:prstGeom>
          <a:noFill/>
          <a:ln w="9525">
            <a:noFill/>
            <a:miter lim="800000"/>
            <a:headEnd/>
            <a:tailEnd/>
          </a:ln>
        </p:spPr>
      </p:pic>
      <p:sp>
        <p:nvSpPr>
          <p:cNvPr id="16390" name="19 CuadroTexto"/>
          <p:cNvSpPr txBox="1">
            <a:spLocks noChangeArrowheads="1"/>
          </p:cNvSpPr>
          <p:nvPr/>
        </p:nvSpPr>
        <p:spPr bwMode="auto">
          <a:xfrm>
            <a:off x="1835150" y="4722813"/>
            <a:ext cx="6121400" cy="307777"/>
          </a:xfrm>
          <a:prstGeom prst="rect">
            <a:avLst/>
          </a:prstGeom>
          <a:noFill/>
          <a:ln w="9525">
            <a:noFill/>
            <a:miter lim="800000"/>
            <a:headEnd/>
            <a:tailEnd/>
          </a:ln>
        </p:spPr>
        <p:txBody>
          <a:bodyPr>
            <a:spAutoFit/>
          </a:bodyPr>
          <a:lstStyle/>
          <a:p>
            <a:r>
              <a:rPr lang="en-US" sz="1400" b="1" dirty="0">
                <a:latin typeface="+mj-lt"/>
              </a:rPr>
              <a:t>What variables do you identify when performing such </a:t>
            </a:r>
            <a:r>
              <a:rPr lang="en-US" sz="1400" b="1" dirty="0" smtClean="0">
                <a:latin typeface="+mj-lt"/>
              </a:rPr>
              <a:t>an action</a:t>
            </a:r>
            <a:r>
              <a:rPr lang="en-US" sz="1400" b="1" dirty="0">
                <a:latin typeface="+mj-lt"/>
              </a:rPr>
              <a:t>?</a:t>
            </a:r>
            <a:endParaRPr lang="es-CL" sz="1400" b="1" dirty="0">
              <a:latin typeface="+mj-lt"/>
            </a:endParaRPr>
          </a:p>
        </p:txBody>
      </p:sp>
      <p:sp>
        <p:nvSpPr>
          <p:cNvPr id="23"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latin typeface="+mj-lt"/>
              </a:rPr>
              <a:t>Introduction </a:t>
            </a:r>
            <a:r>
              <a:rPr lang="es-ES_tradnl" sz="2400" b="1" baseline="30000" dirty="0">
                <a:solidFill>
                  <a:schemeClr val="bg1"/>
                </a:solidFill>
                <a:latin typeface="+mj-lt"/>
              </a:rPr>
              <a:t>and theory</a:t>
            </a:r>
          </a:p>
          <a:p>
            <a:pPr marL="0" indent="0" fontAlgn="auto">
              <a:spcAft>
                <a:spcPts val="0"/>
              </a:spcAft>
              <a:buFont typeface="Arial" pitchFamily="34" charset="0"/>
              <a:buNone/>
              <a:defRPr/>
            </a:pPr>
            <a:endParaRPr lang="es-ES_tradnl" sz="2000" baseline="30000" dirty="0">
              <a:solidFill>
                <a:schemeClr val="bg1"/>
              </a:solidFill>
              <a:latin typeface="Frutiger 45 Light" pitchFamily="34" charset="0"/>
            </a:endParaRPr>
          </a:p>
        </p:txBody>
      </p:sp>
      <p:sp>
        <p:nvSpPr>
          <p:cNvPr id="16392" name="24 CuadroTexto"/>
          <p:cNvSpPr txBox="1">
            <a:spLocks noChangeArrowheads="1"/>
          </p:cNvSpPr>
          <p:nvPr/>
        </p:nvSpPr>
        <p:spPr bwMode="auto">
          <a:xfrm>
            <a:off x="1835150" y="2997200"/>
            <a:ext cx="6049963" cy="523220"/>
          </a:xfrm>
          <a:prstGeom prst="rect">
            <a:avLst/>
          </a:prstGeom>
          <a:noFill/>
          <a:ln w="9525">
            <a:noFill/>
            <a:miter lim="800000"/>
            <a:headEnd/>
            <a:tailEnd/>
          </a:ln>
        </p:spPr>
        <p:txBody>
          <a:bodyPr>
            <a:spAutoFit/>
          </a:bodyPr>
          <a:lstStyle/>
          <a:p>
            <a:r>
              <a:rPr lang="en-US" sz="1400" b="1" dirty="0">
                <a:latin typeface="+mj-lt"/>
              </a:rPr>
              <a:t>What action </a:t>
            </a:r>
            <a:r>
              <a:rPr lang="en-US" sz="1400" b="1" dirty="0" smtClean="0">
                <a:latin typeface="+mj-lt"/>
              </a:rPr>
              <a:t>do you </a:t>
            </a:r>
            <a:r>
              <a:rPr lang="en-US" sz="1400" b="1" dirty="0">
                <a:latin typeface="+mj-lt"/>
              </a:rPr>
              <a:t>have to perform in order to observe the elastic properties of an object?</a:t>
            </a:r>
            <a:endParaRPr lang="es-CL" sz="1400" b="1" dirty="0">
              <a:latin typeface="+mj-lt"/>
            </a:endParaRPr>
          </a:p>
        </p:txBody>
      </p:sp>
      <p:sp>
        <p:nvSpPr>
          <p:cNvPr id="11"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2"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811" name="8 Imagen"/>
          <p:cNvPicPr>
            <a:picLocks noChangeAspect="1"/>
          </p:cNvPicPr>
          <p:nvPr/>
        </p:nvPicPr>
        <p:blipFill>
          <a:blip r:embed="rId3" cstate="print"/>
          <a:srcRect/>
          <a:stretch>
            <a:fillRect/>
          </a:stretch>
        </p:blipFill>
        <p:spPr bwMode="auto">
          <a:xfrm>
            <a:off x="1411288" y="2420938"/>
            <a:ext cx="2800350" cy="323850"/>
          </a:xfrm>
          <a:prstGeom prst="rect">
            <a:avLst/>
          </a:prstGeom>
          <a:noFill/>
          <a:ln w="9525">
            <a:noFill/>
            <a:miter lim="800000"/>
            <a:headEnd/>
            <a:tailEnd/>
          </a:ln>
        </p:spPr>
      </p:pic>
      <p:sp>
        <p:nvSpPr>
          <p:cNvPr id="10" name="2 Subtítulo"/>
          <p:cNvSpPr txBox="1">
            <a:spLocks/>
          </p:cNvSpPr>
          <p:nvPr/>
        </p:nvSpPr>
        <p:spPr>
          <a:xfrm>
            <a:off x="1555750" y="2509838"/>
            <a:ext cx="1497013" cy="36036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latin typeface="+mj-lt"/>
              </a:rPr>
              <a:t>Theoretical </a:t>
            </a:r>
            <a:endParaRPr lang="es-ES_tradnl" sz="2400" b="1" baseline="30000" dirty="0">
              <a:solidFill>
                <a:schemeClr val="bg1"/>
              </a:solidFill>
              <a:latin typeface="+mj-lt"/>
            </a:endParaRPr>
          </a:p>
        </p:txBody>
      </p:sp>
      <p:sp>
        <p:nvSpPr>
          <p:cNvPr id="33813" name="11 CuadroTexto"/>
          <p:cNvSpPr txBox="1">
            <a:spLocks noChangeArrowheads="1"/>
          </p:cNvSpPr>
          <p:nvPr/>
        </p:nvSpPr>
        <p:spPr bwMode="auto">
          <a:xfrm>
            <a:off x="1476375" y="2997200"/>
            <a:ext cx="6192838" cy="1600438"/>
          </a:xfrm>
          <a:prstGeom prst="rect">
            <a:avLst/>
          </a:prstGeom>
          <a:noFill/>
          <a:ln w="9525">
            <a:noFill/>
            <a:miter lim="800000"/>
            <a:headEnd/>
            <a:tailEnd/>
          </a:ln>
        </p:spPr>
        <p:txBody>
          <a:bodyPr>
            <a:spAutoFit/>
          </a:bodyPr>
          <a:lstStyle/>
          <a:p>
            <a:pPr algn="just"/>
            <a:r>
              <a:rPr lang="en-US" sz="1400" dirty="0">
                <a:latin typeface="+mj-lt"/>
              </a:rPr>
              <a:t>We can demonstrate experimentally that there is a direct proportionality between the force generated by the </a:t>
            </a:r>
            <a:r>
              <a:rPr lang="en-US" sz="1400" dirty="0" smtClean="0">
                <a:latin typeface="+mj-lt"/>
              </a:rPr>
              <a:t>spring’s </a:t>
            </a:r>
            <a:r>
              <a:rPr lang="en-US" sz="1400" dirty="0">
                <a:latin typeface="+mj-lt"/>
              </a:rPr>
              <a:t>elastic force, and the elongation. The ratio occurs only up to a certain elongation, and this is called yield stress. In this mechanical process, after overcoming this limit, the object may suffer permanent deformation or rupture. </a:t>
            </a:r>
            <a:r>
              <a:rPr lang="en-US" sz="1400" b="1" dirty="0">
                <a:latin typeface="+mj-lt"/>
              </a:rPr>
              <a:t>The spring force is the restorative kind, that is why a negative sign is shown in the following equation:</a:t>
            </a:r>
            <a:endParaRPr lang="en-US" sz="1600" b="1" dirty="0">
              <a:latin typeface="+mj-lt"/>
            </a:endParaRPr>
          </a:p>
          <a:p>
            <a:endParaRPr lang="en-US" sz="1400" dirty="0">
              <a:latin typeface="Calibri" pitchFamily="34" charset="0"/>
            </a:endParaRPr>
          </a:p>
        </p:txBody>
      </p:sp>
      <p:sp>
        <p:nvSpPr>
          <p:cNvPr id="16"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latin typeface="+mj-lt"/>
              </a:rPr>
              <a:t>Introduction </a:t>
            </a:r>
            <a:r>
              <a:rPr lang="es-ES_tradnl" sz="2400" b="1" baseline="30000" dirty="0">
                <a:solidFill>
                  <a:schemeClr val="bg1"/>
                </a:solidFill>
                <a:latin typeface="+mj-lt"/>
              </a:rPr>
              <a:t>and theory</a:t>
            </a:r>
          </a:p>
          <a:p>
            <a:pPr marL="0" indent="0" fontAlgn="auto">
              <a:spcAft>
                <a:spcPts val="0"/>
              </a:spcAft>
              <a:buFont typeface="Arial" pitchFamily="34" charset="0"/>
              <a:buNone/>
              <a:defRPr/>
            </a:pPr>
            <a:endParaRPr lang="es-ES_tradnl" sz="2000" baseline="30000" dirty="0">
              <a:solidFill>
                <a:schemeClr val="bg1"/>
              </a:solidFill>
              <a:latin typeface="Frutiger 45 Light" pitchFamily="34" charset="0"/>
            </a:endParaRPr>
          </a:p>
        </p:txBody>
      </p:sp>
      <p:sp>
        <p:nvSpPr>
          <p:cNvPr id="33816" name="Text Box 8"/>
          <p:cNvSpPr txBox="1">
            <a:spLocks noChangeArrowheads="1"/>
          </p:cNvSpPr>
          <p:nvPr/>
        </p:nvSpPr>
        <p:spPr bwMode="auto">
          <a:xfrm>
            <a:off x="5568950" y="5294313"/>
            <a:ext cx="914400" cy="342900"/>
          </a:xfrm>
          <a:prstGeom prst="rect">
            <a:avLst/>
          </a:prstGeom>
          <a:noFill/>
          <a:ln w="9525">
            <a:noFill/>
            <a:miter lim="800000"/>
            <a:headEnd/>
            <a:tailEnd/>
          </a:ln>
        </p:spPr>
        <p:txBody>
          <a:bodyPr/>
          <a:lstStyle/>
          <a:p>
            <a:r>
              <a:rPr lang="en-US" sz="1200" dirty="0">
                <a:latin typeface="+mj-lt"/>
              </a:rPr>
              <a:t>Elongation</a:t>
            </a:r>
            <a:endParaRPr lang="es-ES_tradnl" dirty="0">
              <a:latin typeface="+mj-lt"/>
            </a:endParaRPr>
          </a:p>
        </p:txBody>
      </p:sp>
      <p:sp>
        <p:nvSpPr>
          <p:cNvPr id="33817" name="Line 9"/>
          <p:cNvSpPr>
            <a:spLocks noChangeShapeType="1"/>
          </p:cNvSpPr>
          <p:nvPr/>
        </p:nvSpPr>
        <p:spPr bwMode="auto">
          <a:xfrm flipV="1">
            <a:off x="4378325" y="5165725"/>
            <a:ext cx="284163" cy="495300"/>
          </a:xfrm>
          <a:prstGeom prst="line">
            <a:avLst/>
          </a:prstGeom>
          <a:noFill/>
          <a:ln w="9525">
            <a:solidFill>
              <a:srgbClr val="000000"/>
            </a:solidFill>
            <a:round/>
            <a:headEnd/>
            <a:tailEnd type="triangle" w="med" len="med"/>
          </a:ln>
        </p:spPr>
        <p:txBody>
          <a:bodyPr/>
          <a:lstStyle/>
          <a:p>
            <a:endParaRPr lang="en-US" dirty="0"/>
          </a:p>
        </p:txBody>
      </p:sp>
      <p:sp>
        <p:nvSpPr>
          <p:cNvPr id="33818" name="Text Box 10"/>
          <p:cNvSpPr txBox="1">
            <a:spLocks noChangeArrowheads="1"/>
          </p:cNvSpPr>
          <p:nvPr/>
        </p:nvSpPr>
        <p:spPr bwMode="auto">
          <a:xfrm>
            <a:off x="3995738" y="5661025"/>
            <a:ext cx="914400" cy="457200"/>
          </a:xfrm>
          <a:prstGeom prst="rect">
            <a:avLst/>
          </a:prstGeom>
          <a:noFill/>
          <a:ln w="9525">
            <a:noFill/>
            <a:miter lim="800000"/>
            <a:headEnd/>
            <a:tailEnd/>
          </a:ln>
        </p:spPr>
        <p:txBody>
          <a:bodyPr/>
          <a:lstStyle/>
          <a:p>
            <a:pPr algn="ctr"/>
            <a:r>
              <a:rPr lang="en-US" sz="1200" dirty="0">
                <a:latin typeface="+mj-lt"/>
              </a:rPr>
              <a:t>Spring constant</a:t>
            </a:r>
            <a:endParaRPr lang="es-CL" sz="1200" dirty="0">
              <a:latin typeface="+mj-lt"/>
            </a:endParaRPr>
          </a:p>
        </p:txBody>
      </p:sp>
      <p:sp>
        <p:nvSpPr>
          <p:cNvPr id="33819" name="Text Box 11"/>
          <p:cNvSpPr txBox="1">
            <a:spLocks noChangeArrowheads="1"/>
          </p:cNvSpPr>
          <p:nvPr/>
        </p:nvSpPr>
        <p:spPr bwMode="auto">
          <a:xfrm>
            <a:off x="2833688" y="4973638"/>
            <a:ext cx="800100" cy="457200"/>
          </a:xfrm>
          <a:prstGeom prst="rect">
            <a:avLst/>
          </a:prstGeom>
          <a:noFill/>
          <a:ln w="9525">
            <a:noFill/>
            <a:miter lim="800000"/>
            <a:headEnd/>
            <a:tailEnd/>
          </a:ln>
        </p:spPr>
        <p:txBody>
          <a:bodyPr/>
          <a:lstStyle/>
          <a:p>
            <a:pPr algn="ctr"/>
            <a:r>
              <a:rPr lang="en-US" sz="1200" dirty="0">
                <a:latin typeface="+mj-lt"/>
              </a:rPr>
              <a:t>Elastic force</a:t>
            </a:r>
            <a:endParaRPr lang="es-CL" sz="1200" dirty="0">
              <a:latin typeface="+mj-lt"/>
            </a:endParaRPr>
          </a:p>
        </p:txBody>
      </p:sp>
      <p:sp>
        <p:nvSpPr>
          <p:cNvPr id="33820" name="Line 12"/>
          <p:cNvSpPr>
            <a:spLocks noChangeShapeType="1"/>
          </p:cNvSpPr>
          <p:nvPr/>
        </p:nvSpPr>
        <p:spPr bwMode="auto">
          <a:xfrm flipV="1">
            <a:off x="3481388" y="4940300"/>
            <a:ext cx="342900" cy="114300"/>
          </a:xfrm>
          <a:prstGeom prst="line">
            <a:avLst/>
          </a:prstGeom>
          <a:noFill/>
          <a:ln w="9525">
            <a:solidFill>
              <a:srgbClr val="000000"/>
            </a:solidFill>
            <a:round/>
            <a:headEnd/>
            <a:tailEnd type="triangle" w="med" len="med"/>
          </a:ln>
        </p:spPr>
        <p:txBody>
          <a:bodyPr/>
          <a:lstStyle/>
          <a:p>
            <a:endParaRPr lang="en-US" dirty="0"/>
          </a:p>
        </p:txBody>
      </p:sp>
      <p:sp>
        <p:nvSpPr>
          <p:cNvPr id="33821" name="Line 13"/>
          <p:cNvSpPr>
            <a:spLocks noChangeShapeType="1"/>
          </p:cNvSpPr>
          <p:nvPr/>
        </p:nvSpPr>
        <p:spPr bwMode="auto">
          <a:xfrm flipH="1" flipV="1">
            <a:off x="5208588" y="5156200"/>
            <a:ext cx="360362" cy="215900"/>
          </a:xfrm>
          <a:prstGeom prst="line">
            <a:avLst/>
          </a:prstGeom>
          <a:noFill/>
          <a:ln w="9525">
            <a:solidFill>
              <a:srgbClr val="000000"/>
            </a:solidFill>
            <a:round/>
            <a:headEnd/>
            <a:tailEnd type="triangle" w="med" len="med"/>
          </a:ln>
        </p:spPr>
        <p:txBody>
          <a:bodyPr/>
          <a:lstStyle/>
          <a:p>
            <a:endParaRPr lang="en-US" dirty="0"/>
          </a:p>
        </p:txBody>
      </p:sp>
      <p:sp>
        <p:nvSpPr>
          <p:cNvPr id="33822"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sp>
        <p:nvSpPr>
          <p:cNvPr id="33823" name="Rectangle 16"/>
          <p:cNvSpPr>
            <a:spLocks noChangeArrowheads="1"/>
          </p:cNvSpPr>
          <p:nvPr/>
        </p:nvSpPr>
        <p:spPr bwMode="auto">
          <a:xfrm>
            <a:off x="0" y="3314700"/>
            <a:ext cx="9144000" cy="0"/>
          </a:xfrm>
          <a:prstGeom prst="rect">
            <a:avLst/>
          </a:prstGeom>
          <a:noFill/>
          <a:ln w="9525">
            <a:noFill/>
            <a:miter lim="800000"/>
            <a:headEnd/>
            <a:tailEnd/>
          </a:ln>
        </p:spPr>
        <p:txBody>
          <a:bodyPr wrap="none" anchor="ctr">
            <a:spAutoFit/>
          </a:bodyPr>
          <a:lstStyle/>
          <a:p>
            <a:endParaRPr lang="en-US" dirty="0"/>
          </a:p>
        </p:txBody>
      </p:sp>
      <p:sp>
        <p:nvSpPr>
          <p:cNvPr id="33824" name="Rectangle 17"/>
          <p:cNvSpPr>
            <a:spLocks noChangeArrowheads="1"/>
          </p:cNvSpPr>
          <p:nvPr/>
        </p:nvSpPr>
        <p:spPr bwMode="auto">
          <a:xfrm>
            <a:off x="0" y="3338513"/>
            <a:ext cx="9144000" cy="0"/>
          </a:xfrm>
          <a:prstGeom prst="rect">
            <a:avLst/>
          </a:prstGeom>
          <a:noFill/>
          <a:ln w="9525">
            <a:noFill/>
            <a:miter lim="800000"/>
            <a:headEnd/>
            <a:tailEnd/>
          </a:ln>
        </p:spPr>
        <p:txBody>
          <a:bodyPr wrap="none" anchor="ctr">
            <a:spAutoFit/>
          </a:bodyPr>
          <a:lstStyle/>
          <a:p>
            <a:endParaRPr lang="en-US" dirty="0"/>
          </a:p>
        </p:txBody>
      </p:sp>
      <p:graphicFrame>
        <p:nvGraphicFramePr>
          <p:cNvPr id="33810" name="Object 18"/>
          <p:cNvGraphicFramePr>
            <a:graphicFrameLocks noChangeAspect="1"/>
          </p:cNvGraphicFramePr>
          <p:nvPr/>
        </p:nvGraphicFramePr>
        <p:xfrm>
          <a:off x="3779838" y="4724400"/>
          <a:ext cx="1584325" cy="449263"/>
        </p:xfrm>
        <a:graphic>
          <a:graphicData uri="http://schemas.openxmlformats.org/presentationml/2006/ole">
            <p:oleObj spid="_x0000_s33824" name="Ecuación" r:id="rId4" imgW="634449" imgH="177646" progId="Equation.3">
              <p:embed/>
            </p:oleObj>
          </a:graphicData>
        </a:graphic>
      </p:graphicFrame>
      <p:sp>
        <p:nvSpPr>
          <p:cNvPr id="18"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9"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66" name="11 CuadroTexto"/>
          <p:cNvSpPr txBox="1">
            <a:spLocks noChangeArrowheads="1"/>
          </p:cNvSpPr>
          <p:nvPr/>
        </p:nvSpPr>
        <p:spPr bwMode="auto">
          <a:xfrm>
            <a:off x="1403350" y="2565400"/>
            <a:ext cx="6337002" cy="954107"/>
          </a:xfrm>
          <a:prstGeom prst="rect">
            <a:avLst/>
          </a:prstGeom>
          <a:noFill/>
          <a:ln w="9525">
            <a:noFill/>
            <a:miter lim="800000"/>
            <a:headEnd/>
            <a:tailEnd/>
          </a:ln>
        </p:spPr>
        <p:txBody>
          <a:bodyPr wrap="square">
            <a:spAutoFit/>
          </a:bodyPr>
          <a:lstStyle/>
          <a:p>
            <a:pPr algn="just"/>
            <a:r>
              <a:rPr lang="en-US" sz="1400" dirty="0">
                <a:latin typeface="+mj-lt"/>
              </a:rPr>
              <a:t>Each object has different elastic properties, thus the constant k is changed as being studied. The elongation can be negative (compression) or positive. Apart from the spring, there are different elastic materials, which tend to </a:t>
            </a:r>
            <a:r>
              <a:rPr lang="en-US" sz="1400" dirty="0" smtClean="0">
                <a:latin typeface="+mj-lt"/>
              </a:rPr>
              <a:t>return to their original </a:t>
            </a:r>
            <a:r>
              <a:rPr lang="en-US" sz="1400" dirty="0">
                <a:latin typeface="+mj-lt"/>
              </a:rPr>
              <a:t>shape </a:t>
            </a:r>
            <a:r>
              <a:rPr lang="en-US" sz="1400" dirty="0" smtClean="0">
                <a:latin typeface="+mj-lt"/>
              </a:rPr>
              <a:t>after being deformed</a:t>
            </a:r>
            <a:r>
              <a:rPr lang="en-US" sz="1400" dirty="0">
                <a:latin typeface="+mj-lt"/>
              </a:rPr>
              <a:t>.</a:t>
            </a:r>
            <a:endParaRPr lang="en-US" sz="1200" dirty="0">
              <a:latin typeface="+mj-lt"/>
            </a:endParaRPr>
          </a:p>
        </p:txBody>
      </p:sp>
      <p:sp>
        <p:nvSpPr>
          <p:cNvPr id="16"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latin typeface="+mj-lt"/>
              </a:rPr>
              <a:t>Introduction </a:t>
            </a:r>
            <a:r>
              <a:rPr lang="es-ES_tradnl" sz="2400" b="1" baseline="30000" dirty="0">
                <a:solidFill>
                  <a:schemeClr val="bg1"/>
                </a:solidFill>
                <a:latin typeface="+mj-lt"/>
              </a:rPr>
              <a:t>and theory</a:t>
            </a:r>
          </a:p>
          <a:p>
            <a:pPr marL="0" indent="0" fontAlgn="auto">
              <a:spcAft>
                <a:spcPts val="0"/>
              </a:spcAft>
              <a:buFont typeface="Arial" pitchFamily="34" charset="0"/>
              <a:buNone/>
              <a:defRPr/>
            </a:pPr>
            <a:endParaRPr lang="es-ES_tradnl" sz="2000" baseline="30000" dirty="0">
              <a:solidFill>
                <a:schemeClr val="bg1"/>
              </a:solidFill>
              <a:latin typeface="Frutiger 45 Light" pitchFamily="34" charset="0"/>
            </a:endParaRPr>
          </a:p>
        </p:txBody>
      </p:sp>
      <p:sp>
        <p:nvSpPr>
          <p:cNvPr id="35869"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sp>
        <p:nvSpPr>
          <p:cNvPr id="35870" name="Rectangle 16"/>
          <p:cNvSpPr>
            <a:spLocks noChangeArrowheads="1"/>
          </p:cNvSpPr>
          <p:nvPr/>
        </p:nvSpPr>
        <p:spPr bwMode="auto">
          <a:xfrm>
            <a:off x="0" y="3314700"/>
            <a:ext cx="9144000" cy="0"/>
          </a:xfrm>
          <a:prstGeom prst="rect">
            <a:avLst/>
          </a:prstGeom>
          <a:noFill/>
          <a:ln w="9525">
            <a:noFill/>
            <a:miter lim="800000"/>
            <a:headEnd/>
            <a:tailEnd/>
          </a:ln>
        </p:spPr>
        <p:txBody>
          <a:bodyPr wrap="none" anchor="ctr">
            <a:spAutoFit/>
          </a:bodyPr>
          <a:lstStyle/>
          <a:p>
            <a:endParaRPr lang="en-US" dirty="0"/>
          </a:p>
        </p:txBody>
      </p:sp>
      <p:sp>
        <p:nvSpPr>
          <p:cNvPr id="35871" name="Rectangle 2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sp>
        <p:nvSpPr>
          <p:cNvPr id="35872" name="Rectangle 2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graphicFrame>
        <p:nvGraphicFramePr>
          <p:cNvPr id="35865" name="Object 25"/>
          <p:cNvGraphicFramePr>
            <a:graphicFrameLocks noChangeAspect="1"/>
          </p:cNvGraphicFramePr>
          <p:nvPr/>
        </p:nvGraphicFramePr>
        <p:xfrm>
          <a:off x="2124075" y="4149725"/>
          <a:ext cx="1223963" cy="377825"/>
        </p:xfrm>
        <a:graphic>
          <a:graphicData uri="http://schemas.openxmlformats.org/presentationml/2006/ole">
            <p:oleObj spid="_x0000_s35879" name="Ecuación" r:id="rId3" imgW="774364" imgH="241195" progId="Equation.3">
              <p:embed/>
            </p:oleObj>
          </a:graphicData>
        </a:graphic>
      </p:graphicFrame>
      <p:grpSp>
        <p:nvGrpSpPr>
          <p:cNvPr id="35873" name="Group 155"/>
          <p:cNvGrpSpPr>
            <a:grpSpLocks/>
          </p:cNvGrpSpPr>
          <p:nvPr/>
        </p:nvGrpSpPr>
        <p:grpSpPr bwMode="auto">
          <a:xfrm>
            <a:off x="3492500" y="4868863"/>
            <a:ext cx="874713" cy="1173162"/>
            <a:chOff x="2478" y="2284"/>
            <a:chExt cx="912" cy="1522"/>
          </a:xfrm>
        </p:grpSpPr>
        <p:sp>
          <p:nvSpPr>
            <p:cNvPr id="35949" name="Oval 29"/>
            <p:cNvSpPr>
              <a:spLocks noChangeArrowheads="1"/>
            </p:cNvSpPr>
            <p:nvPr/>
          </p:nvSpPr>
          <p:spPr bwMode="auto">
            <a:xfrm>
              <a:off x="2699" y="2341"/>
              <a:ext cx="680" cy="181"/>
            </a:xfrm>
            <a:prstGeom prst="ellipse">
              <a:avLst/>
            </a:prstGeom>
            <a:noFill/>
            <a:ln w="9525">
              <a:solidFill>
                <a:schemeClr val="tx1"/>
              </a:solidFill>
              <a:round/>
              <a:headEnd/>
              <a:tailEnd/>
            </a:ln>
          </p:spPr>
          <p:txBody>
            <a:bodyPr wrap="none" anchor="ctr"/>
            <a:lstStyle/>
            <a:p>
              <a:endParaRPr lang="en-US" dirty="0"/>
            </a:p>
          </p:txBody>
        </p:sp>
        <p:sp>
          <p:nvSpPr>
            <p:cNvPr id="35950" name="Freeform 37"/>
            <p:cNvSpPr>
              <a:spLocks/>
            </p:cNvSpPr>
            <p:nvPr/>
          </p:nvSpPr>
          <p:spPr bwMode="auto">
            <a:xfrm>
              <a:off x="2724" y="240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51" name="Freeform 38"/>
            <p:cNvSpPr>
              <a:spLocks/>
            </p:cNvSpPr>
            <p:nvPr/>
          </p:nvSpPr>
          <p:spPr bwMode="auto">
            <a:xfrm>
              <a:off x="2709" y="228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52" name="Oval 68"/>
            <p:cNvSpPr>
              <a:spLocks noChangeArrowheads="1"/>
            </p:cNvSpPr>
            <p:nvPr/>
          </p:nvSpPr>
          <p:spPr bwMode="auto">
            <a:xfrm>
              <a:off x="2693" y="2395"/>
              <a:ext cx="680" cy="181"/>
            </a:xfrm>
            <a:prstGeom prst="ellipse">
              <a:avLst/>
            </a:prstGeom>
            <a:noFill/>
            <a:ln w="9525">
              <a:solidFill>
                <a:schemeClr val="tx1"/>
              </a:solidFill>
              <a:round/>
              <a:headEnd/>
              <a:tailEnd/>
            </a:ln>
          </p:spPr>
          <p:txBody>
            <a:bodyPr wrap="none" anchor="ctr"/>
            <a:lstStyle/>
            <a:p>
              <a:endParaRPr lang="en-US" dirty="0"/>
            </a:p>
          </p:txBody>
        </p:sp>
        <p:sp>
          <p:nvSpPr>
            <p:cNvPr id="35953" name="Freeform 69"/>
            <p:cNvSpPr>
              <a:spLocks/>
            </p:cNvSpPr>
            <p:nvPr/>
          </p:nvSpPr>
          <p:spPr bwMode="auto">
            <a:xfrm>
              <a:off x="2718" y="2463"/>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54" name="Freeform 70"/>
            <p:cNvSpPr>
              <a:spLocks/>
            </p:cNvSpPr>
            <p:nvPr/>
          </p:nvSpPr>
          <p:spPr bwMode="auto">
            <a:xfrm>
              <a:off x="2703" y="2338"/>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55" name="Oval 71"/>
            <p:cNvSpPr>
              <a:spLocks noChangeArrowheads="1"/>
            </p:cNvSpPr>
            <p:nvPr/>
          </p:nvSpPr>
          <p:spPr bwMode="auto">
            <a:xfrm>
              <a:off x="2688" y="2444"/>
              <a:ext cx="680" cy="181"/>
            </a:xfrm>
            <a:prstGeom prst="ellipse">
              <a:avLst/>
            </a:prstGeom>
            <a:noFill/>
            <a:ln w="9525">
              <a:solidFill>
                <a:schemeClr val="tx1"/>
              </a:solidFill>
              <a:round/>
              <a:headEnd/>
              <a:tailEnd/>
            </a:ln>
          </p:spPr>
          <p:txBody>
            <a:bodyPr wrap="none" anchor="ctr"/>
            <a:lstStyle/>
            <a:p>
              <a:endParaRPr lang="en-US" dirty="0"/>
            </a:p>
          </p:txBody>
        </p:sp>
        <p:sp>
          <p:nvSpPr>
            <p:cNvPr id="35956" name="Freeform 72"/>
            <p:cNvSpPr>
              <a:spLocks/>
            </p:cNvSpPr>
            <p:nvPr/>
          </p:nvSpPr>
          <p:spPr bwMode="auto">
            <a:xfrm>
              <a:off x="2713" y="251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57" name="Freeform 73"/>
            <p:cNvSpPr>
              <a:spLocks/>
            </p:cNvSpPr>
            <p:nvPr/>
          </p:nvSpPr>
          <p:spPr bwMode="auto">
            <a:xfrm>
              <a:off x="2698" y="238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58" name="Oval 74"/>
            <p:cNvSpPr>
              <a:spLocks noChangeArrowheads="1"/>
            </p:cNvSpPr>
            <p:nvPr/>
          </p:nvSpPr>
          <p:spPr bwMode="auto">
            <a:xfrm>
              <a:off x="2674" y="2498"/>
              <a:ext cx="680" cy="181"/>
            </a:xfrm>
            <a:prstGeom prst="ellipse">
              <a:avLst/>
            </a:prstGeom>
            <a:noFill/>
            <a:ln w="9525">
              <a:solidFill>
                <a:schemeClr val="tx1"/>
              </a:solidFill>
              <a:round/>
              <a:headEnd/>
              <a:tailEnd/>
            </a:ln>
          </p:spPr>
          <p:txBody>
            <a:bodyPr wrap="none" anchor="ctr"/>
            <a:lstStyle/>
            <a:p>
              <a:endParaRPr lang="en-US" dirty="0"/>
            </a:p>
          </p:txBody>
        </p:sp>
        <p:sp>
          <p:nvSpPr>
            <p:cNvPr id="35959" name="Freeform 75"/>
            <p:cNvSpPr>
              <a:spLocks/>
            </p:cNvSpPr>
            <p:nvPr/>
          </p:nvSpPr>
          <p:spPr bwMode="auto">
            <a:xfrm>
              <a:off x="2699" y="2566"/>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60" name="Freeform 76"/>
            <p:cNvSpPr>
              <a:spLocks/>
            </p:cNvSpPr>
            <p:nvPr/>
          </p:nvSpPr>
          <p:spPr bwMode="auto">
            <a:xfrm>
              <a:off x="2684" y="2441"/>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61" name="Oval 77"/>
            <p:cNvSpPr>
              <a:spLocks noChangeArrowheads="1"/>
            </p:cNvSpPr>
            <p:nvPr/>
          </p:nvSpPr>
          <p:spPr bwMode="auto">
            <a:xfrm>
              <a:off x="2668" y="2554"/>
              <a:ext cx="680" cy="181"/>
            </a:xfrm>
            <a:prstGeom prst="ellipse">
              <a:avLst/>
            </a:prstGeom>
            <a:noFill/>
            <a:ln w="9525">
              <a:solidFill>
                <a:schemeClr val="tx1"/>
              </a:solidFill>
              <a:round/>
              <a:headEnd/>
              <a:tailEnd/>
            </a:ln>
          </p:spPr>
          <p:txBody>
            <a:bodyPr wrap="none" anchor="ctr"/>
            <a:lstStyle/>
            <a:p>
              <a:endParaRPr lang="en-US" dirty="0"/>
            </a:p>
          </p:txBody>
        </p:sp>
        <p:sp>
          <p:nvSpPr>
            <p:cNvPr id="35962" name="Freeform 78"/>
            <p:cNvSpPr>
              <a:spLocks/>
            </p:cNvSpPr>
            <p:nvPr/>
          </p:nvSpPr>
          <p:spPr bwMode="auto">
            <a:xfrm>
              <a:off x="2693" y="262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63" name="Freeform 79"/>
            <p:cNvSpPr>
              <a:spLocks/>
            </p:cNvSpPr>
            <p:nvPr/>
          </p:nvSpPr>
          <p:spPr bwMode="auto">
            <a:xfrm>
              <a:off x="2678" y="249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64" name="Oval 80"/>
            <p:cNvSpPr>
              <a:spLocks noChangeArrowheads="1"/>
            </p:cNvSpPr>
            <p:nvPr/>
          </p:nvSpPr>
          <p:spPr bwMode="auto">
            <a:xfrm>
              <a:off x="2653" y="2619"/>
              <a:ext cx="680" cy="181"/>
            </a:xfrm>
            <a:prstGeom prst="ellipse">
              <a:avLst/>
            </a:prstGeom>
            <a:noFill/>
            <a:ln w="9525">
              <a:solidFill>
                <a:schemeClr val="tx1"/>
              </a:solidFill>
              <a:round/>
              <a:headEnd/>
              <a:tailEnd/>
            </a:ln>
          </p:spPr>
          <p:txBody>
            <a:bodyPr wrap="none" anchor="ctr"/>
            <a:lstStyle/>
            <a:p>
              <a:endParaRPr lang="en-US" dirty="0"/>
            </a:p>
          </p:txBody>
        </p:sp>
        <p:sp>
          <p:nvSpPr>
            <p:cNvPr id="35965" name="Freeform 81"/>
            <p:cNvSpPr>
              <a:spLocks/>
            </p:cNvSpPr>
            <p:nvPr/>
          </p:nvSpPr>
          <p:spPr bwMode="auto">
            <a:xfrm>
              <a:off x="2678" y="2687"/>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66" name="Freeform 82"/>
            <p:cNvSpPr>
              <a:spLocks/>
            </p:cNvSpPr>
            <p:nvPr/>
          </p:nvSpPr>
          <p:spPr bwMode="auto">
            <a:xfrm>
              <a:off x="2663" y="2562"/>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67" name="Oval 83"/>
            <p:cNvSpPr>
              <a:spLocks noChangeArrowheads="1"/>
            </p:cNvSpPr>
            <p:nvPr/>
          </p:nvSpPr>
          <p:spPr bwMode="auto">
            <a:xfrm>
              <a:off x="2642" y="2678"/>
              <a:ext cx="680" cy="181"/>
            </a:xfrm>
            <a:prstGeom prst="ellipse">
              <a:avLst/>
            </a:prstGeom>
            <a:noFill/>
            <a:ln w="9525">
              <a:solidFill>
                <a:schemeClr val="tx1"/>
              </a:solidFill>
              <a:round/>
              <a:headEnd/>
              <a:tailEnd/>
            </a:ln>
          </p:spPr>
          <p:txBody>
            <a:bodyPr wrap="none" anchor="ctr"/>
            <a:lstStyle/>
            <a:p>
              <a:endParaRPr lang="en-US" dirty="0"/>
            </a:p>
          </p:txBody>
        </p:sp>
        <p:sp>
          <p:nvSpPr>
            <p:cNvPr id="35968" name="Freeform 84"/>
            <p:cNvSpPr>
              <a:spLocks/>
            </p:cNvSpPr>
            <p:nvPr/>
          </p:nvSpPr>
          <p:spPr bwMode="auto">
            <a:xfrm>
              <a:off x="2667" y="2746"/>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69" name="Freeform 85"/>
            <p:cNvSpPr>
              <a:spLocks/>
            </p:cNvSpPr>
            <p:nvPr/>
          </p:nvSpPr>
          <p:spPr bwMode="auto">
            <a:xfrm>
              <a:off x="2652" y="2621"/>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70" name="Oval 86"/>
            <p:cNvSpPr>
              <a:spLocks noChangeArrowheads="1"/>
            </p:cNvSpPr>
            <p:nvPr/>
          </p:nvSpPr>
          <p:spPr bwMode="auto">
            <a:xfrm>
              <a:off x="2636" y="2732"/>
              <a:ext cx="680" cy="181"/>
            </a:xfrm>
            <a:prstGeom prst="ellipse">
              <a:avLst/>
            </a:prstGeom>
            <a:noFill/>
            <a:ln w="9525">
              <a:solidFill>
                <a:schemeClr val="tx1"/>
              </a:solidFill>
              <a:round/>
              <a:headEnd/>
              <a:tailEnd/>
            </a:ln>
          </p:spPr>
          <p:txBody>
            <a:bodyPr wrap="none" anchor="ctr"/>
            <a:lstStyle/>
            <a:p>
              <a:endParaRPr lang="en-US" dirty="0"/>
            </a:p>
          </p:txBody>
        </p:sp>
        <p:sp>
          <p:nvSpPr>
            <p:cNvPr id="35971" name="Freeform 87"/>
            <p:cNvSpPr>
              <a:spLocks/>
            </p:cNvSpPr>
            <p:nvPr/>
          </p:nvSpPr>
          <p:spPr bwMode="auto">
            <a:xfrm>
              <a:off x="2661" y="2800"/>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72" name="Freeform 88"/>
            <p:cNvSpPr>
              <a:spLocks/>
            </p:cNvSpPr>
            <p:nvPr/>
          </p:nvSpPr>
          <p:spPr bwMode="auto">
            <a:xfrm>
              <a:off x="2646" y="2675"/>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73" name="Oval 89"/>
            <p:cNvSpPr>
              <a:spLocks noChangeArrowheads="1"/>
            </p:cNvSpPr>
            <p:nvPr/>
          </p:nvSpPr>
          <p:spPr bwMode="auto">
            <a:xfrm>
              <a:off x="2631" y="2781"/>
              <a:ext cx="680" cy="181"/>
            </a:xfrm>
            <a:prstGeom prst="ellipse">
              <a:avLst/>
            </a:prstGeom>
            <a:noFill/>
            <a:ln w="9525">
              <a:solidFill>
                <a:schemeClr val="tx1"/>
              </a:solidFill>
              <a:round/>
              <a:headEnd/>
              <a:tailEnd/>
            </a:ln>
          </p:spPr>
          <p:txBody>
            <a:bodyPr wrap="none" anchor="ctr"/>
            <a:lstStyle/>
            <a:p>
              <a:endParaRPr lang="en-US" dirty="0"/>
            </a:p>
          </p:txBody>
        </p:sp>
        <p:sp>
          <p:nvSpPr>
            <p:cNvPr id="35974" name="Freeform 90"/>
            <p:cNvSpPr>
              <a:spLocks/>
            </p:cNvSpPr>
            <p:nvPr/>
          </p:nvSpPr>
          <p:spPr bwMode="auto">
            <a:xfrm>
              <a:off x="2656" y="284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75" name="Freeform 91"/>
            <p:cNvSpPr>
              <a:spLocks/>
            </p:cNvSpPr>
            <p:nvPr/>
          </p:nvSpPr>
          <p:spPr bwMode="auto">
            <a:xfrm>
              <a:off x="2641" y="272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76" name="Oval 92"/>
            <p:cNvSpPr>
              <a:spLocks noChangeArrowheads="1"/>
            </p:cNvSpPr>
            <p:nvPr/>
          </p:nvSpPr>
          <p:spPr bwMode="auto">
            <a:xfrm>
              <a:off x="2617" y="2835"/>
              <a:ext cx="680" cy="181"/>
            </a:xfrm>
            <a:prstGeom prst="ellipse">
              <a:avLst/>
            </a:prstGeom>
            <a:noFill/>
            <a:ln w="9525">
              <a:solidFill>
                <a:schemeClr val="tx1"/>
              </a:solidFill>
              <a:round/>
              <a:headEnd/>
              <a:tailEnd/>
            </a:ln>
          </p:spPr>
          <p:txBody>
            <a:bodyPr wrap="none" anchor="ctr"/>
            <a:lstStyle/>
            <a:p>
              <a:endParaRPr lang="en-US" dirty="0"/>
            </a:p>
          </p:txBody>
        </p:sp>
        <p:sp>
          <p:nvSpPr>
            <p:cNvPr id="35977" name="Freeform 93"/>
            <p:cNvSpPr>
              <a:spLocks/>
            </p:cNvSpPr>
            <p:nvPr/>
          </p:nvSpPr>
          <p:spPr bwMode="auto">
            <a:xfrm>
              <a:off x="2642" y="2903"/>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78" name="Freeform 94"/>
            <p:cNvSpPr>
              <a:spLocks/>
            </p:cNvSpPr>
            <p:nvPr/>
          </p:nvSpPr>
          <p:spPr bwMode="auto">
            <a:xfrm>
              <a:off x="2627" y="2778"/>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79" name="Oval 95"/>
            <p:cNvSpPr>
              <a:spLocks noChangeArrowheads="1"/>
            </p:cNvSpPr>
            <p:nvPr/>
          </p:nvSpPr>
          <p:spPr bwMode="auto">
            <a:xfrm>
              <a:off x="2611" y="2891"/>
              <a:ext cx="680" cy="181"/>
            </a:xfrm>
            <a:prstGeom prst="ellipse">
              <a:avLst/>
            </a:prstGeom>
            <a:noFill/>
            <a:ln w="9525">
              <a:solidFill>
                <a:schemeClr val="tx1"/>
              </a:solidFill>
              <a:round/>
              <a:headEnd/>
              <a:tailEnd/>
            </a:ln>
          </p:spPr>
          <p:txBody>
            <a:bodyPr wrap="none" anchor="ctr"/>
            <a:lstStyle/>
            <a:p>
              <a:endParaRPr lang="en-US" dirty="0"/>
            </a:p>
          </p:txBody>
        </p:sp>
        <p:sp>
          <p:nvSpPr>
            <p:cNvPr id="35980" name="Freeform 96"/>
            <p:cNvSpPr>
              <a:spLocks/>
            </p:cNvSpPr>
            <p:nvPr/>
          </p:nvSpPr>
          <p:spPr bwMode="auto">
            <a:xfrm>
              <a:off x="2636" y="295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81" name="Freeform 97"/>
            <p:cNvSpPr>
              <a:spLocks/>
            </p:cNvSpPr>
            <p:nvPr/>
          </p:nvSpPr>
          <p:spPr bwMode="auto">
            <a:xfrm>
              <a:off x="2621" y="283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82" name="Oval 98"/>
            <p:cNvSpPr>
              <a:spLocks noChangeArrowheads="1"/>
            </p:cNvSpPr>
            <p:nvPr/>
          </p:nvSpPr>
          <p:spPr bwMode="auto">
            <a:xfrm>
              <a:off x="2596" y="2956"/>
              <a:ext cx="680" cy="181"/>
            </a:xfrm>
            <a:prstGeom prst="ellipse">
              <a:avLst/>
            </a:prstGeom>
            <a:noFill/>
            <a:ln w="9525">
              <a:solidFill>
                <a:schemeClr val="tx1"/>
              </a:solidFill>
              <a:round/>
              <a:headEnd/>
              <a:tailEnd/>
            </a:ln>
          </p:spPr>
          <p:txBody>
            <a:bodyPr wrap="none" anchor="ctr"/>
            <a:lstStyle/>
            <a:p>
              <a:endParaRPr lang="en-US" dirty="0"/>
            </a:p>
          </p:txBody>
        </p:sp>
        <p:sp>
          <p:nvSpPr>
            <p:cNvPr id="35983" name="Freeform 99"/>
            <p:cNvSpPr>
              <a:spLocks/>
            </p:cNvSpPr>
            <p:nvPr/>
          </p:nvSpPr>
          <p:spPr bwMode="auto">
            <a:xfrm>
              <a:off x="2621" y="3024"/>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84" name="Freeform 100"/>
            <p:cNvSpPr>
              <a:spLocks/>
            </p:cNvSpPr>
            <p:nvPr/>
          </p:nvSpPr>
          <p:spPr bwMode="auto">
            <a:xfrm>
              <a:off x="2606" y="2899"/>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85" name="Oval 119"/>
            <p:cNvSpPr>
              <a:spLocks noChangeArrowheads="1"/>
            </p:cNvSpPr>
            <p:nvPr/>
          </p:nvSpPr>
          <p:spPr bwMode="auto">
            <a:xfrm>
              <a:off x="2581" y="3010"/>
              <a:ext cx="680" cy="181"/>
            </a:xfrm>
            <a:prstGeom prst="ellipse">
              <a:avLst/>
            </a:prstGeom>
            <a:noFill/>
            <a:ln w="9525">
              <a:solidFill>
                <a:schemeClr val="tx1"/>
              </a:solidFill>
              <a:round/>
              <a:headEnd/>
              <a:tailEnd/>
            </a:ln>
          </p:spPr>
          <p:txBody>
            <a:bodyPr wrap="none" anchor="ctr"/>
            <a:lstStyle/>
            <a:p>
              <a:endParaRPr lang="en-US" dirty="0"/>
            </a:p>
          </p:txBody>
        </p:sp>
        <p:sp>
          <p:nvSpPr>
            <p:cNvPr id="35986" name="Freeform 120"/>
            <p:cNvSpPr>
              <a:spLocks/>
            </p:cNvSpPr>
            <p:nvPr/>
          </p:nvSpPr>
          <p:spPr bwMode="auto">
            <a:xfrm>
              <a:off x="2606" y="3078"/>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87" name="Freeform 121"/>
            <p:cNvSpPr>
              <a:spLocks/>
            </p:cNvSpPr>
            <p:nvPr/>
          </p:nvSpPr>
          <p:spPr bwMode="auto">
            <a:xfrm>
              <a:off x="2591" y="2953"/>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88" name="Oval 122"/>
            <p:cNvSpPr>
              <a:spLocks noChangeArrowheads="1"/>
            </p:cNvSpPr>
            <p:nvPr/>
          </p:nvSpPr>
          <p:spPr bwMode="auto">
            <a:xfrm>
              <a:off x="2575" y="3064"/>
              <a:ext cx="680" cy="181"/>
            </a:xfrm>
            <a:prstGeom prst="ellipse">
              <a:avLst/>
            </a:prstGeom>
            <a:noFill/>
            <a:ln w="9525">
              <a:solidFill>
                <a:schemeClr val="tx1"/>
              </a:solidFill>
              <a:round/>
              <a:headEnd/>
              <a:tailEnd/>
            </a:ln>
          </p:spPr>
          <p:txBody>
            <a:bodyPr wrap="none" anchor="ctr"/>
            <a:lstStyle/>
            <a:p>
              <a:endParaRPr lang="en-US" dirty="0"/>
            </a:p>
          </p:txBody>
        </p:sp>
        <p:sp>
          <p:nvSpPr>
            <p:cNvPr id="35989" name="Freeform 123"/>
            <p:cNvSpPr>
              <a:spLocks/>
            </p:cNvSpPr>
            <p:nvPr/>
          </p:nvSpPr>
          <p:spPr bwMode="auto">
            <a:xfrm>
              <a:off x="2600" y="313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90" name="Freeform 124"/>
            <p:cNvSpPr>
              <a:spLocks/>
            </p:cNvSpPr>
            <p:nvPr/>
          </p:nvSpPr>
          <p:spPr bwMode="auto">
            <a:xfrm>
              <a:off x="2585" y="300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91" name="Oval 125"/>
            <p:cNvSpPr>
              <a:spLocks noChangeArrowheads="1"/>
            </p:cNvSpPr>
            <p:nvPr/>
          </p:nvSpPr>
          <p:spPr bwMode="auto">
            <a:xfrm>
              <a:off x="2570" y="3113"/>
              <a:ext cx="680" cy="181"/>
            </a:xfrm>
            <a:prstGeom prst="ellipse">
              <a:avLst/>
            </a:prstGeom>
            <a:noFill/>
            <a:ln w="9525">
              <a:solidFill>
                <a:schemeClr val="tx1"/>
              </a:solidFill>
              <a:round/>
              <a:headEnd/>
              <a:tailEnd/>
            </a:ln>
          </p:spPr>
          <p:txBody>
            <a:bodyPr wrap="none" anchor="ctr"/>
            <a:lstStyle/>
            <a:p>
              <a:endParaRPr lang="en-US" dirty="0"/>
            </a:p>
          </p:txBody>
        </p:sp>
        <p:sp>
          <p:nvSpPr>
            <p:cNvPr id="35992" name="Freeform 126"/>
            <p:cNvSpPr>
              <a:spLocks/>
            </p:cNvSpPr>
            <p:nvPr/>
          </p:nvSpPr>
          <p:spPr bwMode="auto">
            <a:xfrm>
              <a:off x="2595" y="3181"/>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93" name="Freeform 127"/>
            <p:cNvSpPr>
              <a:spLocks/>
            </p:cNvSpPr>
            <p:nvPr/>
          </p:nvSpPr>
          <p:spPr bwMode="auto">
            <a:xfrm>
              <a:off x="2580" y="3056"/>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94" name="Oval 128"/>
            <p:cNvSpPr>
              <a:spLocks noChangeArrowheads="1"/>
            </p:cNvSpPr>
            <p:nvPr/>
          </p:nvSpPr>
          <p:spPr bwMode="auto">
            <a:xfrm>
              <a:off x="2556" y="3167"/>
              <a:ext cx="680" cy="181"/>
            </a:xfrm>
            <a:prstGeom prst="ellipse">
              <a:avLst/>
            </a:prstGeom>
            <a:noFill/>
            <a:ln w="9525">
              <a:solidFill>
                <a:schemeClr val="tx1"/>
              </a:solidFill>
              <a:round/>
              <a:headEnd/>
              <a:tailEnd/>
            </a:ln>
          </p:spPr>
          <p:txBody>
            <a:bodyPr wrap="none" anchor="ctr"/>
            <a:lstStyle/>
            <a:p>
              <a:endParaRPr lang="en-US" dirty="0"/>
            </a:p>
          </p:txBody>
        </p:sp>
        <p:sp>
          <p:nvSpPr>
            <p:cNvPr id="35995" name="Freeform 129"/>
            <p:cNvSpPr>
              <a:spLocks/>
            </p:cNvSpPr>
            <p:nvPr/>
          </p:nvSpPr>
          <p:spPr bwMode="auto">
            <a:xfrm>
              <a:off x="2581" y="3235"/>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96" name="Freeform 130"/>
            <p:cNvSpPr>
              <a:spLocks/>
            </p:cNvSpPr>
            <p:nvPr/>
          </p:nvSpPr>
          <p:spPr bwMode="auto">
            <a:xfrm>
              <a:off x="2566" y="3110"/>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97" name="Oval 131"/>
            <p:cNvSpPr>
              <a:spLocks noChangeArrowheads="1"/>
            </p:cNvSpPr>
            <p:nvPr/>
          </p:nvSpPr>
          <p:spPr bwMode="auto">
            <a:xfrm>
              <a:off x="2550" y="3223"/>
              <a:ext cx="680" cy="181"/>
            </a:xfrm>
            <a:prstGeom prst="ellipse">
              <a:avLst/>
            </a:prstGeom>
            <a:noFill/>
            <a:ln w="9525">
              <a:solidFill>
                <a:schemeClr val="tx1"/>
              </a:solidFill>
              <a:round/>
              <a:headEnd/>
              <a:tailEnd/>
            </a:ln>
          </p:spPr>
          <p:txBody>
            <a:bodyPr wrap="none" anchor="ctr"/>
            <a:lstStyle/>
            <a:p>
              <a:endParaRPr lang="en-US" dirty="0"/>
            </a:p>
          </p:txBody>
        </p:sp>
        <p:sp>
          <p:nvSpPr>
            <p:cNvPr id="35998" name="Freeform 132"/>
            <p:cNvSpPr>
              <a:spLocks/>
            </p:cNvSpPr>
            <p:nvPr/>
          </p:nvSpPr>
          <p:spPr bwMode="auto">
            <a:xfrm>
              <a:off x="2575" y="3291"/>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99" name="Freeform 133"/>
            <p:cNvSpPr>
              <a:spLocks/>
            </p:cNvSpPr>
            <p:nvPr/>
          </p:nvSpPr>
          <p:spPr bwMode="auto">
            <a:xfrm>
              <a:off x="2560" y="3166"/>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00" name="Oval 134"/>
            <p:cNvSpPr>
              <a:spLocks noChangeArrowheads="1"/>
            </p:cNvSpPr>
            <p:nvPr/>
          </p:nvSpPr>
          <p:spPr bwMode="auto">
            <a:xfrm>
              <a:off x="2535" y="3288"/>
              <a:ext cx="680" cy="181"/>
            </a:xfrm>
            <a:prstGeom prst="ellipse">
              <a:avLst/>
            </a:prstGeom>
            <a:noFill/>
            <a:ln w="9525">
              <a:solidFill>
                <a:schemeClr val="tx1"/>
              </a:solidFill>
              <a:round/>
              <a:headEnd/>
              <a:tailEnd/>
            </a:ln>
          </p:spPr>
          <p:txBody>
            <a:bodyPr wrap="none" anchor="ctr"/>
            <a:lstStyle/>
            <a:p>
              <a:endParaRPr lang="en-US" dirty="0"/>
            </a:p>
          </p:txBody>
        </p:sp>
        <p:sp>
          <p:nvSpPr>
            <p:cNvPr id="36001" name="Freeform 135"/>
            <p:cNvSpPr>
              <a:spLocks/>
            </p:cNvSpPr>
            <p:nvPr/>
          </p:nvSpPr>
          <p:spPr bwMode="auto">
            <a:xfrm>
              <a:off x="2560" y="3356"/>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02" name="Freeform 136"/>
            <p:cNvSpPr>
              <a:spLocks/>
            </p:cNvSpPr>
            <p:nvPr/>
          </p:nvSpPr>
          <p:spPr bwMode="auto">
            <a:xfrm>
              <a:off x="2545" y="3231"/>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03" name="Oval 137"/>
            <p:cNvSpPr>
              <a:spLocks noChangeArrowheads="1"/>
            </p:cNvSpPr>
            <p:nvPr/>
          </p:nvSpPr>
          <p:spPr bwMode="auto">
            <a:xfrm>
              <a:off x="2524" y="3347"/>
              <a:ext cx="680" cy="181"/>
            </a:xfrm>
            <a:prstGeom prst="ellipse">
              <a:avLst/>
            </a:prstGeom>
            <a:noFill/>
            <a:ln w="9525">
              <a:solidFill>
                <a:schemeClr val="tx1"/>
              </a:solidFill>
              <a:round/>
              <a:headEnd/>
              <a:tailEnd/>
            </a:ln>
          </p:spPr>
          <p:txBody>
            <a:bodyPr wrap="none" anchor="ctr"/>
            <a:lstStyle/>
            <a:p>
              <a:endParaRPr lang="en-US" dirty="0"/>
            </a:p>
          </p:txBody>
        </p:sp>
        <p:sp>
          <p:nvSpPr>
            <p:cNvPr id="36004" name="Freeform 138"/>
            <p:cNvSpPr>
              <a:spLocks/>
            </p:cNvSpPr>
            <p:nvPr/>
          </p:nvSpPr>
          <p:spPr bwMode="auto">
            <a:xfrm>
              <a:off x="2549" y="3415"/>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05" name="Freeform 139"/>
            <p:cNvSpPr>
              <a:spLocks/>
            </p:cNvSpPr>
            <p:nvPr/>
          </p:nvSpPr>
          <p:spPr bwMode="auto">
            <a:xfrm>
              <a:off x="2534" y="3290"/>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06" name="Oval 140"/>
            <p:cNvSpPr>
              <a:spLocks noChangeArrowheads="1"/>
            </p:cNvSpPr>
            <p:nvPr/>
          </p:nvSpPr>
          <p:spPr bwMode="auto">
            <a:xfrm>
              <a:off x="2518" y="3401"/>
              <a:ext cx="680" cy="181"/>
            </a:xfrm>
            <a:prstGeom prst="ellipse">
              <a:avLst/>
            </a:prstGeom>
            <a:noFill/>
            <a:ln w="9525">
              <a:solidFill>
                <a:schemeClr val="tx1"/>
              </a:solidFill>
              <a:round/>
              <a:headEnd/>
              <a:tailEnd/>
            </a:ln>
          </p:spPr>
          <p:txBody>
            <a:bodyPr wrap="none" anchor="ctr"/>
            <a:lstStyle/>
            <a:p>
              <a:endParaRPr lang="en-US" dirty="0"/>
            </a:p>
          </p:txBody>
        </p:sp>
        <p:sp>
          <p:nvSpPr>
            <p:cNvPr id="36007" name="Freeform 141"/>
            <p:cNvSpPr>
              <a:spLocks/>
            </p:cNvSpPr>
            <p:nvPr/>
          </p:nvSpPr>
          <p:spPr bwMode="auto">
            <a:xfrm>
              <a:off x="2543" y="346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08" name="Freeform 142"/>
            <p:cNvSpPr>
              <a:spLocks/>
            </p:cNvSpPr>
            <p:nvPr/>
          </p:nvSpPr>
          <p:spPr bwMode="auto">
            <a:xfrm>
              <a:off x="2528" y="334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09" name="Oval 143"/>
            <p:cNvSpPr>
              <a:spLocks noChangeArrowheads="1"/>
            </p:cNvSpPr>
            <p:nvPr/>
          </p:nvSpPr>
          <p:spPr bwMode="auto">
            <a:xfrm>
              <a:off x="2513" y="3450"/>
              <a:ext cx="680" cy="181"/>
            </a:xfrm>
            <a:prstGeom prst="ellipse">
              <a:avLst/>
            </a:prstGeom>
            <a:noFill/>
            <a:ln w="9525">
              <a:solidFill>
                <a:schemeClr val="tx1"/>
              </a:solidFill>
              <a:round/>
              <a:headEnd/>
              <a:tailEnd/>
            </a:ln>
          </p:spPr>
          <p:txBody>
            <a:bodyPr wrap="none" anchor="ctr"/>
            <a:lstStyle/>
            <a:p>
              <a:endParaRPr lang="en-US" dirty="0"/>
            </a:p>
          </p:txBody>
        </p:sp>
        <p:sp>
          <p:nvSpPr>
            <p:cNvPr id="36010" name="Freeform 144"/>
            <p:cNvSpPr>
              <a:spLocks/>
            </p:cNvSpPr>
            <p:nvPr/>
          </p:nvSpPr>
          <p:spPr bwMode="auto">
            <a:xfrm>
              <a:off x="2538" y="3518"/>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11" name="Freeform 145"/>
            <p:cNvSpPr>
              <a:spLocks/>
            </p:cNvSpPr>
            <p:nvPr/>
          </p:nvSpPr>
          <p:spPr bwMode="auto">
            <a:xfrm>
              <a:off x="2523" y="3393"/>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12" name="Oval 146"/>
            <p:cNvSpPr>
              <a:spLocks noChangeArrowheads="1"/>
            </p:cNvSpPr>
            <p:nvPr/>
          </p:nvSpPr>
          <p:spPr bwMode="auto">
            <a:xfrm>
              <a:off x="2499" y="3504"/>
              <a:ext cx="680" cy="181"/>
            </a:xfrm>
            <a:prstGeom prst="ellipse">
              <a:avLst/>
            </a:prstGeom>
            <a:noFill/>
            <a:ln w="9525">
              <a:solidFill>
                <a:schemeClr val="tx1"/>
              </a:solidFill>
              <a:round/>
              <a:headEnd/>
              <a:tailEnd/>
            </a:ln>
          </p:spPr>
          <p:txBody>
            <a:bodyPr wrap="none" anchor="ctr"/>
            <a:lstStyle/>
            <a:p>
              <a:endParaRPr lang="en-US" dirty="0"/>
            </a:p>
          </p:txBody>
        </p:sp>
        <p:sp>
          <p:nvSpPr>
            <p:cNvPr id="36013" name="Freeform 147"/>
            <p:cNvSpPr>
              <a:spLocks/>
            </p:cNvSpPr>
            <p:nvPr/>
          </p:nvSpPr>
          <p:spPr bwMode="auto">
            <a:xfrm>
              <a:off x="2524" y="357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14" name="Freeform 148"/>
            <p:cNvSpPr>
              <a:spLocks/>
            </p:cNvSpPr>
            <p:nvPr/>
          </p:nvSpPr>
          <p:spPr bwMode="auto">
            <a:xfrm>
              <a:off x="2509" y="344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15" name="Oval 149"/>
            <p:cNvSpPr>
              <a:spLocks noChangeArrowheads="1"/>
            </p:cNvSpPr>
            <p:nvPr/>
          </p:nvSpPr>
          <p:spPr bwMode="auto">
            <a:xfrm>
              <a:off x="2493" y="3560"/>
              <a:ext cx="680" cy="181"/>
            </a:xfrm>
            <a:prstGeom prst="ellipse">
              <a:avLst/>
            </a:prstGeom>
            <a:noFill/>
            <a:ln w="9525">
              <a:solidFill>
                <a:schemeClr val="tx1"/>
              </a:solidFill>
              <a:round/>
              <a:headEnd/>
              <a:tailEnd/>
            </a:ln>
          </p:spPr>
          <p:txBody>
            <a:bodyPr wrap="none" anchor="ctr"/>
            <a:lstStyle/>
            <a:p>
              <a:endParaRPr lang="en-US" dirty="0"/>
            </a:p>
          </p:txBody>
        </p:sp>
        <p:sp>
          <p:nvSpPr>
            <p:cNvPr id="36016" name="Freeform 150"/>
            <p:cNvSpPr>
              <a:spLocks/>
            </p:cNvSpPr>
            <p:nvPr/>
          </p:nvSpPr>
          <p:spPr bwMode="auto">
            <a:xfrm>
              <a:off x="2518" y="3628"/>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17" name="Freeform 151"/>
            <p:cNvSpPr>
              <a:spLocks/>
            </p:cNvSpPr>
            <p:nvPr/>
          </p:nvSpPr>
          <p:spPr bwMode="auto">
            <a:xfrm>
              <a:off x="2503" y="3503"/>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6018" name="Oval 152"/>
            <p:cNvSpPr>
              <a:spLocks noChangeArrowheads="1"/>
            </p:cNvSpPr>
            <p:nvPr/>
          </p:nvSpPr>
          <p:spPr bwMode="auto">
            <a:xfrm>
              <a:off x="2478" y="3625"/>
              <a:ext cx="680" cy="181"/>
            </a:xfrm>
            <a:prstGeom prst="ellipse">
              <a:avLst/>
            </a:prstGeom>
            <a:noFill/>
            <a:ln w="9525">
              <a:solidFill>
                <a:schemeClr val="tx1"/>
              </a:solidFill>
              <a:round/>
              <a:headEnd/>
              <a:tailEnd/>
            </a:ln>
          </p:spPr>
          <p:txBody>
            <a:bodyPr wrap="none" anchor="ctr"/>
            <a:lstStyle/>
            <a:p>
              <a:endParaRPr lang="en-US" dirty="0"/>
            </a:p>
          </p:txBody>
        </p:sp>
        <p:sp>
          <p:nvSpPr>
            <p:cNvPr id="36019" name="Freeform 153"/>
            <p:cNvSpPr>
              <a:spLocks/>
            </p:cNvSpPr>
            <p:nvPr/>
          </p:nvSpPr>
          <p:spPr bwMode="auto">
            <a:xfrm>
              <a:off x="2503" y="3693"/>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6020" name="Freeform 154"/>
            <p:cNvSpPr>
              <a:spLocks/>
            </p:cNvSpPr>
            <p:nvPr/>
          </p:nvSpPr>
          <p:spPr bwMode="auto">
            <a:xfrm>
              <a:off x="2488" y="3568"/>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grpSp>
      <p:grpSp>
        <p:nvGrpSpPr>
          <p:cNvPr id="35874" name="Group 192"/>
          <p:cNvGrpSpPr>
            <a:grpSpLocks/>
          </p:cNvGrpSpPr>
          <p:nvPr/>
        </p:nvGrpSpPr>
        <p:grpSpPr bwMode="auto">
          <a:xfrm>
            <a:off x="4572000" y="4149725"/>
            <a:ext cx="874713" cy="1965325"/>
            <a:chOff x="2478" y="2284"/>
            <a:chExt cx="912" cy="1522"/>
          </a:xfrm>
        </p:grpSpPr>
        <p:sp>
          <p:nvSpPr>
            <p:cNvPr id="35877" name="Oval 193"/>
            <p:cNvSpPr>
              <a:spLocks noChangeArrowheads="1"/>
            </p:cNvSpPr>
            <p:nvPr/>
          </p:nvSpPr>
          <p:spPr bwMode="auto">
            <a:xfrm>
              <a:off x="2699" y="2341"/>
              <a:ext cx="680" cy="181"/>
            </a:xfrm>
            <a:prstGeom prst="ellipse">
              <a:avLst/>
            </a:prstGeom>
            <a:noFill/>
            <a:ln w="9525">
              <a:solidFill>
                <a:schemeClr val="tx1"/>
              </a:solidFill>
              <a:round/>
              <a:headEnd/>
              <a:tailEnd/>
            </a:ln>
          </p:spPr>
          <p:txBody>
            <a:bodyPr wrap="none" anchor="ctr"/>
            <a:lstStyle/>
            <a:p>
              <a:endParaRPr lang="en-US" dirty="0"/>
            </a:p>
          </p:txBody>
        </p:sp>
        <p:sp>
          <p:nvSpPr>
            <p:cNvPr id="35878" name="Freeform 194"/>
            <p:cNvSpPr>
              <a:spLocks/>
            </p:cNvSpPr>
            <p:nvPr/>
          </p:nvSpPr>
          <p:spPr bwMode="auto">
            <a:xfrm>
              <a:off x="2724" y="240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79" name="Freeform 195"/>
            <p:cNvSpPr>
              <a:spLocks/>
            </p:cNvSpPr>
            <p:nvPr/>
          </p:nvSpPr>
          <p:spPr bwMode="auto">
            <a:xfrm>
              <a:off x="2709" y="228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80" name="Oval 196"/>
            <p:cNvSpPr>
              <a:spLocks noChangeArrowheads="1"/>
            </p:cNvSpPr>
            <p:nvPr/>
          </p:nvSpPr>
          <p:spPr bwMode="auto">
            <a:xfrm>
              <a:off x="2693" y="2395"/>
              <a:ext cx="680" cy="181"/>
            </a:xfrm>
            <a:prstGeom prst="ellipse">
              <a:avLst/>
            </a:prstGeom>
            <a:noFill/>
            <a:ln w="9525">
              <a:solidFill>
                <a:schemeClr val="tx1"/>
              </a:solidFill>
              <a:round/>
              <a:headEnd/>
              <a:tailEnd/>
            </a:ln>
          </p:spPr>
          <p:txBody>
            <a:bodyPr wrap="none" anchor="ctr"/>
            <a:lstStyle/>
            <a:p>
              <a:endParaRPr lang="en-US" dirty="0"/>
            </a:p>
          </p:txBody>
        </p:sp>
        <p:sp>
          <p:nvSpPr>
            <p:cNvPr id="35881" name="Freeform 197"/>
            <p:cNvSpPr>
              <a:spLocks/>
            </p:cNvSpPr>
            <p:nvPr/>
          </p:nvSpPr>
          <p:spPr bwMode="auto">
            <a:xfrm>
              <a:off x="2718" y="2463"/>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82" name="Freeform 198"/>
            <p:cNvSpPr>
              <a:spLocks/>
            </p:cNvSpPr>
            <p:nvPr/>
          </p:nvSpPr>
          <p:spPr bwMode="auto">
            <a:xfrm>
              <a:off x="2703" y="2338"/>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83" name="Oval 199"/>
            <p:cNvSpPr>
              <a:spLocks noChangeArrowheads="1"/>
            </p:cNvSpPr>
            <p:nvPr/>
          </p:nvSpPr>
          <p:spPr bwMode="auto">
            <a:xfrm>
              <a:off x="2688" y="2444"/>
              <a:ext cx="680" cy="181"/>
            </a:xfrm>
            <a:prstGeom prst="ellipse">
              <a:avLst/>
            </a:prstGeom>
            <a:noFill/>
            <a:ln w="9525">
              <a:solidFill>
                <a:schemeClr val="tx1"/>
              </a:solidFill>
              <a:round/>
              <a:headEnd/>
              <a:tailEnd/>
            </a:ln>
          </p:spPr>
          <p:txBody>
            <a:bodyPr wrap="none" anchor="ctr"/>
            <a:lstStyle/>
            <a:p>
              <a:endParaRPr lang="en-US" dirty="0"/>
            </a:p>
          </p:txBody>
        </p:sp>
        <p:sp>
          <p:nvSpPr>
            <p:cNvPr id="35884" name="Freeform 200"/>
            <p:cNvSpPr>
              <a:spLocks/>
            </p:cNvSpPr>
            <p:nvPr/>
          </p:nvSpPr>
          <p:spPr bwMode="auto">
            <a:xfrm>
              <a:off x="2713" y="251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85" name="Freeform 201"/>
            <p:cNvSpPr>
              <a:spLocks/>
            </p:cNvSpPr>
            <p:nvPr/>
          </p:nvSpPr>
          <p:spPr bwMode="auto">
            <a:xfrm>
              <a:off x="2698" y="238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86" name="Oval 202"/>
            <p:cNvSpPr>
              <a:spLocks noChangeArrowheads="1"/>
            </p:cNvSpPr>
            <p:nvPr/>
          </p:nvSpPr>
          <p:spPr bwMode="auto">
            <a:xfrm>
              <a:off x="2674" y="2498"/>
              <a:ext cx="680" cy="181"/>
            </a:xfrm>
            <a:prstGeom prst="ellipse">
              <a:avLst/>
            </a:prstGeom>
            <a:noFill/>
            <a:ln w="9525">
              <a:solidFill>
                <a:schemeClr val="tx1"/>
              </a:solidFill>
              <a:round/>
              <a:headEnd/>
              <a:tailEnd/>
            </a:ln>
          </p:spPr>
          <p:txBody>
            <a:bodyPr wrap="none" anchor="ctr"/>
            <a:lstStyle/>
            <a:p>
              <a:endParaRPr lang="en-US" dirty="0"/>
            </a:p>
          </p:txBody>
        </p:sp>
        <p:sp>
          <p:nvSpPr>
            <p:cNvPr id="35887" name="Freeform 203"/>
            <p:cNvSpPr>
              <a:spLocks/>
            </p:cNvSpPr>
            <p:nvPr/>
          </p:nvSpPr>
          <p:spPr bwMode="auto">
            <a:xfrm>
              <a:off x="2699" y="2566"/>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88" name="Freeform 204"/>
            <p:cNvSpPr>
              <a:spLocks/>
            </p:cNvSpPr>
            <p:nvPr/>
          </p:nvSpPr>
          <p:spPr bwMode="auto">
            <a:xfrm>
              <a:off x="2684" y="2441"/>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89" name="Oval 205"/>
            <p:cNvSpPr>
              <a:spLocks noChangeArrowheads="1"/>
            </p:cNvSpPr>
            <p:nvPr/>
          </p:nvSpPr>
          <p:spPr bwMode="auto">
            <a:xfrm>
              <a:off x="2668" y="2554"/>
              <a:ext cx="680" cy="181"/>
            </a:xfrm>
            <a:prstGeom prst="ellipse">
              <a:avLst/>
            </a:prstGeom>
            <a:noFill/>
            <a:ln w="9525">
              <a:solidFill>
                <a:schemeClr val="tx1"/>
              </a:solidFill>
              <a:round/>
              <a:headEnd/>
              <a:tailEnd/>
            </a:ln>
          </p:spPr>
          <p:txBody>
            <a:bodyPr wrap="none" anchor="ctr"/>
            <a:lstStyle/>
            <a:p>
              <a:endParaRPr lang="en-US" dirty="0"/>
            </a:p>
          </p:txBody>
        </p:sp>
        <p:sp>
          <p:nvSpPr>
            <p:cNvPr id="35890" name="Freeform 206"/>
            <p:cNvSpPr>
              <a:spLocks/>
            </p:cNvSpPr>
            <p:nvPr/>
          </p:nvSpPr>
          <p:spPr bwMode="auto">
            <a:xfrm>
              <a:off x="2693" y="262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91" name="Freeform 207"/>
            <p:cNvSpPr>
              <a:spLocks/>
            </p:cNvSpPr>
            <p:nvPr/>
          </p:nvSpPr>
          <p:spPr bwMode="auto">
            <a:xfrm>
              <a:off x="2678" y="249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92" name="Oval 208"/>
            <p:cNvSpPr>
              <a:spLocks noChangeArrowheads="1"/>
            </p:cNvSpPr>
            <p:nvPr/>
          </p:nvSpPr>
          <p:spPr bwMode="auto">
            <a:xfrm>
              <a:off x="2653" y="2619"/>
              <a:ext cx="680" cy="181"/>
            </a:xfrm>
            <a:prstGeom prst="ellipse">
              <a:avLst/>
            </a:prstGeom>
            <a:noFill/>
            <a:ln w="9525">
              <a:solidFill>
                <a:schemeClr val="tx1"/>
              </a:solidFill>
              <a:round/>
              <a:headEnd/>
              <a:tailEnd/>
            </a:ln>
          </p:spPr>
          <p:txBody>
            <a:bodyPr wrap="none" anchor="ctr"/>
            <a:lstStyle/>
            <a:p>
              <a:endParaRPr lang="en-US" dirty="0"/>
            </a:p>
          </p:txBody>
        </p:sp>
        <p:sp>
          <p:nvSpPr>
            <p:cNvPr id="35893" name="Freeform 209"/>
            <p:cNvSpPr>
              <a:spLocks/>
            </p:cNvSpPr>
            <p:nvPr/>
          </p:nvSpPr>
          <p:spPr bwMode="auto">
            <a:xfrm>
              <a:off x="2678" y="2687"/>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94" name="Freeform 210"/>
            <p:cNvSpPr>
              <a:spLocks/>
            </p:cNvSpPr>
            <p:nvPr/>
          </p:nvSpPr>
          <p:spPr bwMode="auto">
            <a:xfrm>
              <a:off x="2663" y="2562"/>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95" name="Oval 211"/>
            <p:cNvSpPr>
              <a:spLocks noChangeArrowheads="1"/>
            </p:cNvSpPr>
            <p:nvPr/>
          </p:nvSpPr>
          <p:spPr bwMode="auto">
            <a:xfrm>
              <a:off x="2642" y="2678"/>
              <a:ext cx="680" cy="181"/>
            </a:xfrm>
            <a:prstGeom prst="ellipse">
              <a:avLst/>
            </a:prstGeom>
            <a:noFill/>
            <a:ln w="9525">
              <a:solidFill>
                <a:schemeClr val="tx1"/>
              </a:solidFill>
              <a:round/>
              <a:headEnd/>
              <a:tailEnd/>
            </a:ln>
          </p:spPr>
          <p:txBody>
            <a:bodyPr wrap="none" anchor="ctr"/>
            <a:lstStyle/>
            <a:p>
              <a:endParaRPr lang="en-US" dirty="0"/>
            </a:p>
          </p:txBody>
        </p:sp>
        <p:sp>
          <p:nvSpPr>
            <p:cNvPr id="35896" name="Freeform 212"/>
            <p:cNvSpPr>
              <a:spLocks/>
            </p:cNvSpPr>
            <p:nvPr/>
          </p:nvSpPr>
          <p:spPr bwMode="auto">
            <a:xfrm>
              <a:off x="2667" y="2746"/>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897" name="Freeform 213"/>
            <p:cNvSpPr>
              <a:spLocks/>
            </p:cNvSpPr>
            <p:nvPr/>
          </p:nvSpPr>
          <p:spPr bwMode="auto">
            <a:xfrm>
              <a:off x="2652" y="2621"/>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898" name="Oval 214"/>
            <p:cNvSpPr>
              <a:spLocks noChangeArrowheads="1"/>
            </p:cNvSpPr>
            <p:nvPr/>
          </p:nvSpPr>
          <p:spPr bwMode="auto">
            <a:xfrm>
              <a:off x="2636" y="2732"/>
              <a:ext cx="680" cy="181"/>
            </a:xfrm>
            <a:prstGeom prst="ellipse">
              <a:avLst/>
            </a:prstGeom>
            <a:noFill/>
            <a:ln w="9525">
              <a:solidFill>
                <a:schemeClr val="tx1"/>
              </a:solidFill>
              <a:round/>
              <a:headEnd/>
              <a:tailEnd/>
            </a:ln>
          </p:spPr>
          <p:txBody>
            <a:bodyPr wrap="none" anchor="ctr"/>
            <a:lstStyle/>
            <a:p>
              <a:endParaRPr lang="en-US" dirty="0"/>
            </a:p>
          </p:txBody>
        </p:sp>
        <p:sp>
          <p:nvSpPr>
            <p:cNvPr id="35899" name="Freeform 215"/>
            <p:cNvSpPr>
              <a:spLocks/>
            </p:cNvSpPr>
            <p:nvPr/>
          </p:nvSpPr>
          <p:spPr bwMode="auto">
            <a:xfrm>
              <a:off x="2661" y="2800"/>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00" name="Freeform 216"/>
            <p:cNvSpPr>
              <a:spLocks/>
            </p:cNvSpPr>
            <p:nvPr/>
          </p:nvSpPr>
          <p:spPr bwMode="auto">
            <a:xfrm>
              <a:off x="2646" y="2675"/>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01" name="Oval 217"/>
            <p:cNvSpPr>
              <a:spLocks noChangeArrowheads="1"/>
            </p:cNvSpPr>
            <p:nvPr/>
          </p:nvSpPr>
          <p:spPr bwMode="auto">
            <a:xfrm>
              <a:off x="2631" y="2781"/>
              <a:ext cx="680" cy="181"/>
            </a:xfrm>
            <a:prstGeom prst="ellipse">
              <a:avLst/>
            </a:prstGeom>
            <a:noFill/>
            <a:ln w="9525">
              <a:solidFill>
                <a:schemeClr val="tx1"/>
              </a:solidFill>
              <a:round/>
              <a:headEnd/>
              <a:tailEnd/>
            </a:ln>
          </p:spPr>
          <p:txBody>
            <a:bodyPr wrap="none" anchor="ctr"/>
            <a:lstStyle/>
            <a:p>
              <a:endParaRPr lang="en-US" dirty="0"/>
            </a:p>
          </p:txBody>
        </p:sp>
        <p:sp>
          <p:nvSpPr>
            <p:cNvPr id="35902" name="Freeform 218"/>
            <p:cNvSpPr>
              <a:spLocks/>
            </p:cNvSpPr>
            <p:nvPr/>
          </p:nvSpPr>
          <p:spPr bwMode="auto">
            <a:xfrm>
              <a:off x="2656" y="284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03" name="Freeform 219"/>
            <p:cNvSpPr>
              <a:spLocks/>
            </p:cNvSpPr>
            <p:nvPr/>
          </p:nvSpPr>
          <p:spPr bwMode="auto">
            <a:xfrm>
              <a:off x="2641" y="272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04" name="Oval 220"/>
            <p:cNvSpPr>
              <a:spLocks noChangeArrowheads="1"/>
            </p:cNvSpPr>
            <p:nvPr/>
          </p:nvSpPr>
          <p:spPr bwMode="auto">
            <a:xfrm>
              <a:off x="2617" y="2835"/>
              <a:ext cx="680" cy="181"/>
            </a:xfrm>
            <a:prstGeom prst="ellipse">
              <a:avLst/>
            </a:prstGeom>
            <a:noFill/>
            <a:ln w="9525">
              <a:solidFill>
                <a:schemeClr val="tx1"/>
              </a:solidFill>
              <a:round/>
              <a:headEnd/>
              <a:tailEnd/>
            </a:ln>
          </p:spPr>
          <p:txBody>
            <a:bodyPr wrap="none" anchor="ctr"/>
            <a:lstStyle/>
            <a:p>
              <a:endParaRPr lang="en-US" dirty="0"/>
            </a:p>
          </p:txBody>
        </p:sp>
        <p:sp>
          <p:nvSpPr>
            <p:cNvPr id="35905" name="Freeform 221"/>
            <p:cNvSpPr>
              <a:spLocks/>
            </p:cNvSpPr>
            <p:nvPr/>
          </p:nvSpPr>
          <p:spPr bwMode="auto">
            <a:xfrm>
              <a:off x="2642" y="2903"/>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06" name="Freeform 222"/>
            <p:cNvSpPr>
              <a:spLocks/>
            </p:cNvSpPr>
            <p:nvPr/>
          </p:nvSpPr>
          <p:spPr bwMode="auto">
            <a:xfrm>
              <a:off x="2627" y="2778"/>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07" name="Oval 223"/>
            <p:cNvSpPr>
              <a:spLocks noChangeArrowheads="1"/>
            </p:cNvSpPr>
            <p:nvPr/>
          </p:nvSpPr>
          <p:spPr bwMode="auto">
            <a:xfrm>
              <a:off x="2611" y="2891"/>
              <a:ext cx="680" cy="181"/>
            </a:xfrm>
            <a:prstGeom prst="ellipse">
              <a:avLst/>
            </a:prstGeom>
            <a:noFill/>
            <a:ln w="9525">
              <a:solidFill>
                <a:schemeClr val="tx1"/>
              </a:solidFill>
              <a:round/>
              <a:headEnd/>
              <a:tailEnd/>
            </a:ln>
          </p:spPr>
          <p:txBody>
            <a:bodyPr wrap="none" anchor="ctr"/>
            <a:lstStyle/>
            <a:p>
              <a:endParaRPr lang="en-US" dirty="0"/>
            </a:p>
          </p:txBody>
        </p:sp>
        <p:sp>
          <p:nvSpPr>
            <p:cNvPr id="35908" name="Freeform 224"/>
            <p:cNvSpPr>
              <a:spLocks/>
            </p:cNvSpPr>
            <p:nvPr/>
          </p:nvSpPr>
          <p:spPr bwMode="auto">
            <a:xfrm>
              <a:off x="2636" y="295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09" name="Freeform 225"/>
            <p:cNvSpPr>
              <a:spLocks/>
            </p:cNvSpPr>
            <p:nvPr/>
          </p:nvSpPr>
          <p:spPr bwMode="auto">
            <a:xfrm>
              <a:off x="2621" y="283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10" name="Oval 226"/>
            <p:cNvSpPr>
              <a:spLocks noChangeArrowheads="1"/>
            </p:cNvSpPr>
            <p:nvPr/>
          </p:nvSpPr>
          <p:spPr bwMode="auto">
            <a:xfrm>
              <a:off x="2596" y="2956"/>
              <a:ext cx="680" cy="181"/>
            </a:xfrm>
            <a:prstGeom prst="ellipse">
              <a:avLst/>
            </a:prstGeom>
            <a:noFill/>
            <a:ln w="9525">
              <a:solidFill>
                <a:schemeClr val="tx1"/>
              </a:solidFill>
              <a:round/>
              <a:headEnd/>
              <a:tailEnd/>
            </a:ln>
          </p:spPr>
          <p:txBody>
            <a:bodyPr wrap="none" anchor="ctr"/>
            <a:lstStyle/>
            <a:p>
              <a:endParaRPr lang="en-US" dirty="0"/>
            </a:p>
          </p:txBody>
        </p:sp>
        <p:sp>
          <p:nvSpPr>
            <p:cNvPr id="35911" name="Freeform 227"/>
            <p:cNvSpPr>
              <a:spLocks/>
            </p:cNvSpPr>
            <p:nvPr/>
          </p:nvSpPr>
          <p:spPr bwMode="auto">
            <a:xfrm>
              <a:off x="2621" y="3024"/>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12" name="Freeform 228"/>
            <p:cNvSpPr>
              <a:spLocks/>
            </p:cNvSpPr>
            <p:nvPr/>
          </p:nvSpPr>
          <p:spPr bwMode="auto">
            <a:xfrm>
              <a:off x="2606" y="2899"/>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13" name="Oval 229"/>
            <p:cNvSpPr>
              <a:spLocks noChangeArrowheads="1"/>
            </p:cNvSpPr>
            <p:nvPr/>
          </p:nvSpPr>
          <p:spPr bwMode="auto">
            <a:xfrm>
              <a:off x="2581" y="3010"/>
              <a:ext cx="680" cy="181"/>
            </a:xfrm>
            <a:prstGeom prst="ellipse">
              <a:avLst/>
            </a:prstGeom>
            <a:noFill/>
            <a:ln w="9525">
              <a:solidFill>
                <a:schemeClr val="tx1"/>
              </a:solidFill>
              <a:round/>
              <a:headEnd/>
              <a:tailEnd/>
            </a:ln>
          </p:spPr>
          <p:txBody>
            <a:bodyPr wrap="none" anchor="ctr"/>
            <a:lstStyle/>
            <a:p>
              <a:endParaRPr lang="en-US" dirty="0"/>
            </a:p>
          </p:txBody>
        </p:sp>
        <p:sp>
          <p:nvSpPr>
            <p:cNvPr id="35914" name="Freeform 230"/>
            <p:cNvSpPr>
              <a:spLocks/>
            </p:cNvSpPr>
            <p:nvPr/>
          </p:nvSpPr>
          <p:spPr bwMode="auto">
            <a:xfrm>
              <a:off x="2606" y="3078"/>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15" name="Freeform 231"/>
            <p:cNvSpPr>
              <a:spLocks/>
            </p:cNvSpPr>
            <p:nvPr/>
          </p:nvSpPr>
          <p:spPr bwMode="auto">
            <a:xfrm>
              <a:off x="2591" y="2953"/>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16" name="Oval 232"/>
            <p:cNvSpPr>
              <a:spLocks noChangeArrowheads="1"/>
            </p:cNvSpPr>
            <p:nvPr/>
          </p:nvSpPr>
          <p:spPr bwMode="auto">
            <a:xfrm>
              <a:off x="2575" y="3064"/>
              <a:ext cx="680" cy="181"/>
            </a:xfrm>
            <a:prstGeom prst="ellipse">
              <a:avLst/>
            </a:prstGeom>
            <a:noFill/>
            <a:ln w="9525">
              <a:solidFill>
                <a:schemeClr val="tx1"/>
              </a:solidFill>
              <a:round/>
              <a:headEnd/>
              <a:tailEnd/>
            </a:ln>
          </p:spPr>
          <p:txBody>
            <a:bodyPr wrap="none" anchor="ctr"/>
            <a:lstStyle/>
            <a:p>
              <a:endParaRPr lang="en-US" dirty="0"/>
            </a:p>
          </p:txBody>
        </p:sp>
        <p:sp>
          <p:nvSpPr>
            <p:cNvPr id="35917" name="Freeform 233"/>
            <p:cNvSpPr>
              <a:spLocks/>
            </p:cNvSpPr>
            <p:nvPr/>
          </p:nvSpPr>
          <p:spPr bwMode="auto">
            <a:xfrm>
              <a:off x="2600" y="313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18" name="Freeform 234"/>
            <p:cNvSpPr>
              <a:spLocks/>
            </p:cNvSpPr>
            <p:nvPr/>
          </p:nvSpPr>
          <p:spPr bwMode="auto">
            <a:xfrm>
              <a:off x="2585" y="300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19" name="Oval 235"/>
            <p:cNvSpPr>
              <a:spLocks noChangeArrowheads="1"/>
            </p:cNvSpPr>
            <p:nvPr/>
          </p:nvSpPr>
          <p:spPr bwMode="auto">
            <a:xfrm>
              <a:off x="2570" y="3113"/>
              <a:ext cx="680" cy="181"/>
            </a:xfrm>
            <a:prstGeom prst="ellipse">
              <a:avLst/>
            </a:prstGeom>
            <a:noFill/>
            <a:ln w="9525">
              <a:solidFill>
                <a:schemeClr val="tx1"/>
              </a:solidFill>
              <a:round/>
              <a:headEnd/>
              <a:tailEnd/>
            </a:ln>
          </p:spPr>
          <p:txBody>
            <a:bodyPr wrap="none" anchor="ctr"/>
            <a:lstStyle/>
            <a:p>
              <a:endParaRPr lang="en-US" dirty="0"/>
            </a:p>
          </p:txBody>
        </p:sp>
        <p:sp>
          <p:nvSpPr>
            <p:cNvPr id="35920" name="Freeform 236"/>
            <p:cNvSpPr>
              <a:spLocks/>
            </p:cNvSpPr>
            <p:nvPr/>
          </p:nvSpPr>
          <p:spPr bwMode="auto">
            <a:xfrm>
              <a:off x="2595" y="3181"/>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21" name="Freeform 237"/>
            <p:cNvSpPr>
              <a:spLocks/>
            </p:cNvSpPr>
            <p:nvPr/>
          </p:nvSpPr>
          <p:spPr bwMode="auto">
            <a:xfrm>
              <a:off x="2580" y="3056"/>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22" name="Oval 238"/>
            <p:cNvSpPr>
              <a:spLocks noChangeArrowheads="1"/>
            </p:cNvSpPr>
            <p:nvPr/>
          </p:nvSpPr>
          <p:spPr bwMode="auto">
            <a:xfrm>
              <a:off x="2556" y="3167"/>
              <a:ext cx="680" cy="181"/>
            </a:xfrm>
            <a:prstGeom prst="ellipse">
              <a:avLst/>
            </a:prstGeom>
            <a:noFill/>
            <a:ln w="9525">
              <a:solidFill>
                <a:schemeClr val="tx1"/>
              </a:solidFill>
              <a:round/>
              <a:headEnd/>
              <a:tailEnd/>
            </a:ln>
          </p:spPr>
          <p:txBody>
            <a:bodyPr wrap="none" anchor="ctr"/>
            <a:lstStyle/>
            <a:p>
              <a:endParaRPr lang="en-US" dirty="0"/>
            </a:p>
          </p:txBody>
        </p:sp>
        <p:sp>
          <p:nvSpPr>
            <p:cNvPr id="35923" name="Freeform 239"/>
            <p:cNvSpPr>
              <a:spLocks/>
            </p:cNvSpPr>
            <p:nvPr/>
          </p:nvSpPr>
          <p:spPr bwMode="auto">
            <a:xfrm>
              <a:off x="2581" y="3235"/>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24" name="Freeform 240"/>
            <p:cNvSpPr>
              <a:spLocks/>
            </p:cNvSpPr>
            <p:nvPr/>
          </p:nvSpPr>
          <p:spPr bwMode="auto">
            <a:xfrm>
              <a:off x="2566" y="3110"/>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25" name="Oval 241"/>
            <p:cNvSpPr>
              <a:spLocks noChangeArrowheads="1"/>
            </p:cNvSpPr>
            <p:nvPr/>
          </p:nvSpPr>
          <p:spPr bwMode="auto">
            <a:xfrm>
              <a:off x="2550" y="3223"/>
              <a:ext cx="680" cy="181"/>
            </a:xfrm>
            <a:prstGeom prst="ellipse">
              <a:avLst/>
            </a:prstGeom>
            <a:noFill/>
            <a:ln w="9525">
              <a:solidFill>
                <a:schemeClr val="tx1"/>
              </a:solidFill>
              <a:round/>
              <a:headEnd/>
              <a:tailEnd/>
            </a:ln>
          </p:spPr>
          <p:txBody>
            <a:bodyPr wrap="none" anchor="ctr"/>
            <a:lstStyle/>
            <a:p>
              <a:endParaRPr lang="en-US" dirty="0"/>
            </a:p>
          </p:txBody>
        </p:sp>
        <p:sp>
          <p:nvSpPr>
            <p:cNvPr id="35926" name="Freeform 242"/>
            <p:cNvSpPr>
              <a:spLocks/>
            </p:cNvSpPr>
            <p:nvPr/>
          </p:nvSpPr>
          <p:spPr bwMode="auto">
            <a:xfrm>
              <a:off x="2575" y="3291"/>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27" name="Freeform 243"/>
            <p:cNvSpPr>
              <a:spLocks/>
            </p:cNvSpPr>
            <p:nvPr/>
          </p:nvSpPr>
          <p:spPr bwMode="auto">
            <a:xfrm>
              <a:off x="2560" y="3166"/>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28" name="Oval 244"/>
            <p:cNvSpPr>
              <a:spLocks noChangeArrowheads="1"/>
            </p:cNvSpPr>
            <p:nvPr/>
          </p:nvSpPr>
          <p:spPr bwMode="auto">
            <a:xfrm>
              <a:off x="2535" y="3288"/>
              <a:ext cx="680" cy="181"/>
            </a:xfrm>
            <a:prstGeom prst="ellipse">
              <a:avLst/>
            </a:prstGeom>
            <a:noFill/>
            <a:ln w="9525">
              <a:solidFill>
                <a:schemeClr val="tx1"/>
              </a:solidFill>
              <a:round/>
              <a:headEnd/>
              <a:tailEnd/>
            </a:ln>
          </p:spPr>
          <p:txBody>
            <a:bodyPr wrap="none" anchor="ctr"/>
            <a:lstStyle/>
            <a:p>
              <a:endParaRPr lang="en-US" dirty="0"/>
            </a:p>
          </p:txBody>
        </p:sp>
        <p:sp>
          <p:nvSpPr>
            <p:cNvPr id="35929" name="Freeform 245"/>
            <p:cNvSpPr>
              <a:spLocks/>
            </p:cNvSpPr>
            <p:nvPr/>
          </p:nvSpPr>
          <p:spPr bwMode="auto">
            <a:xfrm>
              <a:off x="2560" y="3356"/>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30" name="Freeform 246"/>
            <p:cNvSpPr>
              <a:spLocks/>
            </p:cNvSpPr>
            <p:nvPr/>
          </p:nvSpPr>
          <p:spPr bwMode="auto">
            <a:xfrm>
              <a:off x="2545" y="3231"/>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31" name="Oval 247"/>
            <p:cNvSpPr>
              <a:spLocks noChangeArrowheads="1"/>
            </p:cNvSpPr>
            <p:nvPr/>
          </p:nvSpPr>
          <p:spPr bwMode="auto">
            <a:xfrm>
              <a:off x="2524" y="3347"/>
              <a:ext cx="680" cy="181"/>
            </a:xfrm>
            <a:prstGeom prst="ellipse">
              <a:avLst/>
            </a:prstGeom>
            <a:noFill/>
            <a:ln w="9525">
              <a:solidFill>
                <a:schemeClr val="tx1"/>
              </a:solidFill>
              <a:round/>
              <a:headEnd/>
              <a:tailEnd/>
            </a:ln>
          </p:spPr>
          <p:txBody>
            <a:bodyPr wrap="none" anchor="ctr"/>
            <a:lstStyle/>
            <a:p>
              <a:endParaRPr lang="en-US" dirty="0"/>
            </a:p>
          </p:txBody>
        </p:sp>
        <p:sp>
          <p:nvSpPr>
            <p:cNvPr id="35932" name="Freeform 248"/>
            <p:cNvSpPr>
              <a:spLocks/>
            </p:cNvSpPr>
            <p:nvPr/>
          </p:nvSpPr>
          <p:spPr bwMode="auto">
            <a:xfrm>
              <a:off x="2549" y="3415"/>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33" name="Freeform 249"/>
            <p:cNvSpPr>
              <a:spLocks/>
            </p:cNvSpPr>
            <p:nvPr/>
          </p:nvSpPr>
          <p:spPr bwMode="auto">
            <a:xfrm>
              <a:off x="2534" y="3290"/>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34" name="Oval 250"/>
            <p:cNvSpPr>
              <a:spLocks noChangeArrowheads="1"/>
            </p:cNvSpPr>
            <p:nvPr/>
          </p:nvSpPr>
          <p:spPr bwMode="auto">
            <a:xfrm>
              <a:off x="2518" y="3401"/>
              <a:ext cx="680" cy="181"/>
            </a:xfrm>
            <a:prstGeom prst="ellipse">
              <a:avLst/>
            </a:prstGeom>
            <a:noFill/>
            <a:ln w="9525">
              <a:solidFill>
                <a:schemeClr val="tx1"/>
              </a:solidFill>
              <a:round/>
              <a:headEnd/>
              <a:tailEnd/>
            </a:ln>
          </p:spPr>
          <p:txBody>
            <a:bodyPr wrap="none" anchor="ctr"/>
            <a:lstStyle/>
            <a:p>
              <a:endParaRPr lang="en-US" dirty="0"/>
            </a:p>
          </p:txBody>
        </p:sp>
        <p:sp>
          <p:nvSpPr>
            <p:cNvPr id="35935" name="Freeform 251"/>
            <p:cNvSpPr>
              <a:spLocks/>
            </p:cNvSpPr>
            <p:nvPr/>
          </p:nvSpPr>
          <p:spPr bwMode="auto">
            <a:xfrm>
              <a:off x="2543" y="3469"/>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36" name="Freeform 252"/>
            <p:cNvSpPr>
              <a:spLocks/>
            </p:cNvSpPr>
            <p:nvPr/>
          </p:nvSpPr>
          <p:spPr bwMode="auto">
            <a:xfrm>
              <a:off x="2528" y="3344"/>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37" name="Oval 253"/>
            <p:cNvSpPr>
              <a:spLocks noChangeArrowheads="1"/>
            </p:cNvSpPr>
            <p:nvPr/>
          </p:nvSpPr>
          <p:spPr bwMode="auto">
            <a:xfrm>
              <a:off x="2513" y="3450"/>
              <a:ext cx="680" cy="181"/>
            </a:xfrm>
            <a:prstGeom prst="ellipse">
              <a:avLst/>
            </a:prstGeom>
            <a:noFill/>
            <a:ln w="9525">
              <a:solidFill>
                <a:schemeClr val="tx1"/>
              </a:solidFill>
              <a:round/>
              <a:headEnd/>
              <a:tailEnd/>
            </a:ln>
          </p:spPr>
          <p:txBody>
            <a:bodyPr wrap="none" anchor="ctr"/>
            <a:lstStyle/>
            <a:p>
              <a:endParaRPr lang="en-US" dirty="0"/>
            </a:p>
          </p:txBody>
        </p:sp>
        <p:sp>
          <p:nvSpPr>
            <p:cNvPr id="35938" name="Freeform 254"/>
            <p:cNvSpPr>
              <a:spLocks/>
            </p:cNvSpPr>
            <p:nvPr/>
          </p:nvSpPr>
          <p:spPr bwMode="auto">
            <a:xfrm>
              <a:off x="2538" y="3518"/>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39" name="Freeform 255"/>
            <p:cNvSpPr>
              <a:spLocks/>
            </p:cNvSpPr>
            <p:nvPr/>
          </p:nvSpPr>
          <p:spPr bwMode="auto">
            <a:xfrm>
              <a:off x="2523" y="3393"/>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40" name="Oval 256"/>
            <p:cNvSpPr>
              <a:spLocks noChangeArrowheads="1"/>
            </p:cNvSpPr>
            <p:nvPr/>
          </p:nvSpPr>
          <p:spPr bwMode="auto">
            <a:xfrm>
              <a:off x="2499" y="3504"/>
              <a:ext cx="680" cy="181"/>
            </a:xfrm>
            <a:prstGeom prst="ellipse">
              <a:avLst/>
            </a:prstGeom>
            <a:noFill/>
            <a:ln w="9525">
              <a:solidFill>
                <a:schemeClr val="tx1"/>
              </a:solidFill>
              <a:round/>
              <a:headEnd/>
              <a:tailEnd/>
            </a:ln>
          </p:spPr>
          <p:txBody>
            <a:bodyPr wrap="none" anchor="ctr"/>
            <a:lstStyle/>
            <a:p>
              <a:endParaRPr lang="en-US" dirty="0"/>
            </a:p>
          </p:txBody>
        </p:sp>
        <p:sp>
          <p:nvSpPr>
            <p:cNvPr id="35941" name="Freeform 257"/>
            <p:cNvSpPr>
              <a:spLocks/>
            </p:cNvSpPr>
            <p:nvPr/>
          </p:nvSpPr>
          <p:spPr bwMode="auto">
            <a:xfrm>
              <a:off x="2524" y="3572"/>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42" name="Freeform 258"/>
            <p:cNvSpPr>
              <a:spLocks/>
            </p:cNvSpPr>
            <p:nvPr/>
          </p:nvSpPr>
          <p:spPr bwMode="auto">
            <a:xfrm>
              <a:off x="2509" y="3447"/>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43" name="Oval 259"/>
            <p:cNvSpPr>
              <a:spLocks noChangeArrowheads="1"/>
            </p:cNvSpPr>
            <p:nvPr/>
          </p:nvSpPr>
          <p:spPr bwMode="auto">
            <a:xfrm>
              <a:off x="2493" y="3560"/>
              <a:ext cx="680" cy="181"/>
            </a:xfrm>
            <a:prstGeom prst="ellipse">
              <a:avLst/>
            </a:prstGeom>
            <a:noFill/>
            <a:ln w="9525">
              <a:solidFill>
                <a:schemeClr val="tx1"/>
              </a:solidFill>
              <a:round/>
              <a:headEnd/>
              <a:tailEnd/>
            </a:ln>
          </p:spPr>
          <p:txBody>
            <a:bodyPr wrap="none" anchor="ctr"/>
            <a:lstStyle/>
            <a:p>
              <a:endParaRPr lang="en-US" dirty="0"/>
            </a:p>
          </p:txBody>
        </p:sp>
        <p:sp>
          <p:nvSpPr>
            <p:cNvPr id="35944" name="Freeform 260"/>
            <p:cNvSpPr>
              <a:spLocks/>
            </p:cNvSpPr>
            <p:nvPr/>
          </p:nvSpPr>
          <p:spPr bwMode="auto">
            <a:xfrm>
              <a:off x="2518" y="3628"/>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45" name="Freeform 261"/>
            <p:cNvSpPr>
              <a:spLocks/>
            </p:cNvSpPr>
            <p:nvPr/>
          </p:nvSpPr>
          <p:spPr bwMode="auto">
            <a:xfrm>
              <a:off x="2503" y="3503"/>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sp>
          <p:nvSpPr>
            <p:cNvPr id="35946" name="Oval 262"/>
            <p:cNvSpPr>
              <a:spLocks noChangeArrowheads="1"/>
            </p:cNvSpPr>
            <p:nvPr/>
          </p:nvSpPr>
          <p:spPr bwMode="auto">
            <a:xfrm>
              <a:off x="2478" y="3625"/>
              <a:ext cx="680" cy="181"/>
            </a:xfrm>
            <a:prstGeom prst="ellipse">
              <a:avLst/>
            </a:prstGeom>
            <a:noFill/>
            <a:ln w="9525">
              <a:solidFill>
                <a:schemeClr val="tx1"/>
              </a:solidFill>
              <a:round/>
              <a:headEnd/>
              <a:tailEnd/>
            </a:ln>
          </p:spPr>
          <p:txBody>
            <a:bodyPr wrap="none" anchor="ctr"/>
            <a:lstStyle/>
            <a:p>
              <a:endParaRPr lang="en-US" dirty="0"/>
            </a:p>
          </p:txBody>
        </p:sp>
        <p:sp>
          <p:nvSpPr>
            <p:cNvPr id="35947" name="Freeform 263"/>
            <p:cNvSpPr>
              <a:spLocks/>
            </p:cNvSpPr>
            <p:nvPr/>
          </p:nvSpPr>
          <p:spPr bwMode="auto">
            <a:xfrm>
              <a:off x="2503" y="3693"/>
              <a:ext cx="651" cy="69"/>
            </a:xfrm>
            <a:custGeom>
              <a:avLst/>
              <a:gdLst>
                <a:gd name="T0" fmla="*/ 0 w 651"/>
                <a:gd name="T1" fmla="*/ 0 h 69"/>
                <a:gd name="T2" fmla="*/ 54 w 651"/>
                <a:gd name="T3" fmla="*/ 36 h 69"/>
                <a:gd name="T4" fmla="*/ 285 w 651"/>
                <a:gd name="T5" fmla="*/ 66 h 69"/>
                <a:gd name="T6" fmla="*/ 474 w 651"/>
                <a:gd name="T7" fmla="*/ 57 h 69"/>
                <a:gd name="T8" fmla="*/ 591 w 651"/>
                <a:gd name="T9" fmla="*/ 39 h 69"/>
                <a:gd name="T10" fmla="*/ 651 w 651"/>
                <a:gd name="T11" fmla="*/ 15 h 69"/>
                <a:gd name="T12" fmla="*/ 0 60000 65536"/>
                <a:gd name="T13" fmla="*/ 0 60000 65536"/>
                <a:gd name="T14" fmla="*/ 0 60000 65536"/>
                <a:gd name="T15" fmla="*/ 0 60000 65536"/>
                <a:gd name="T16" fmla="*/ 0 60000 65536"/>
                <a:gd name="T17" fmla="*/ 0 60000 65536"/>
                <a:gd name="T18" fmla="*/ 0 w 651"/>
                <a:gd name="T19" fmla="*/ 0 h 69"/>
                <a:gd name="T20" fmla="*/ 651 w 651"/>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651" h="69">
                  <a:moveTo>
                    <a:pt x="0" y="0"/>
                  </a:moveTo>
                  <a:cubicBezTo>
                    <a:pt x="9" y="6"/>
                    <a:pt x="7" y="25"/>
                    <a:pt x="54" y="36"/>
                  </a:cubicBezTo>
                  <a:cubicBezTo>
                    <a:pt x="101" y="47"/>
                    <a:pt x="215" y="63"/>
                    <a:pt x="285" y="66"/>
                  </a:cubicBezTo>
                  <a:cubicBezTo>
                    <a:pt x="355" y="69"/>
                    <a:pt x="423" y="61"/>
                    <a:pt x="474" y="57"/>
                  </a:cubicBezTo>
                  <a:cubicBezTo>
                    <a:pt x="525" y="53"/>
                    <a:pt x="562" y="46"/>
                    <a:pt x="591" y="39"/>
                  </a:cubicBezTo>
                  <a:cubicBezTo>
                    <a:pt x="620" y="32"/>
                    <a:pt x="639" y="20"/>
                    <a:pt x="651" y="15"/>
                  </a:cubicBezTo>
                </a:path>
              </a:pathLst>
            </a:custGeom>
            <a:noFill/>
            <a:ln w="9525">
              <a:solidFill>
                <a:schemeClr val="tx1"/>
              </a:solidFill>
              <a:round/>
              <a:headEnd type="none" w="med" len="med"/>
              <a:tailEnd type="none" w="med" len="med"/>
            </a:ln>
          </p:spPr>
          <p:txBody>
            <a:bodyPr/>
            <a:lstStyle/>
            <a:p>
              <a:endParaRPr lang="en-US" dirty="0"/>
            </a:p>
          </p:txBody>
        </p:sp>
        <p:sp>
          <p:nvSpPr>
            <p:cNvPr id="35948" name="Freeform 264"/>
            <p:cNvSpPr>
              <a:spLocks/>
            </p:cNvSpPr>
            <p:nvPr/>
          </p:nvSpPr>
          <p:spPr bwMode="auto">
            <a:xfrm>
              <a:off x="2488" y="3568"/>
              <a:ext cx="681" cy="122"/>
            </a:xfrm>
            <a:custGeom>
              <a:avLst/>
              <a:gdLst>
                <a:gd name="T0" fmla="*/ 662 w 681"/>
                <a:gd name="T1" fmla="*/ 120 h 122"/>
                <a:gd name="T2" fmla="*/ 680 w 681"/>
                <a:gd name="T3" fmla="*/ 99 h 122"/>
                <a:gd name="T4" fmla="*/ 665 w 681"/>
                <a:gd name="T5" fmla="*/ 72 h 122"/>
                <a:gd name="T6" fmla="*/ 605 w 681"/>
                <a:gd name="T7" fmla="*/ 42 h 122"/>
                <a:gd name="T8" fmla="*/ 482 w 681"/>
                <a:gd name="T9" fmla="*/ 12 h 122"/>
                <a:gd name="T10" fmla="*/ 338 w 681"/>
                <a:gd name="T11" fmla="*/ 0 h 122"/>
                <a:gd name="T12" fmla="*/ 174 w 681"/>
                <a:gd name="T13" fmla="*/ 11 h 122"/>
                <a:gd name="T14" fmla="*/ 44 w 681"/>
                <a:gd name="T15" fmla="*/ 45 h 122"/>
                <a:gd name="T16" fmla="*/ 5 w 681"/>
                <a:gd name="T17" fmla="*/ 81 h 122"/>
                <a:gd name="T18" fmla="*/ 12 w 681"/>
                <a:gd name="T19" fmla="*/ 122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1"/>
                <a:gd name="T31" fmla="*/ 0 h 122"/>
                <a:gd name="T32" fmla="*/ 681 w 681"/>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1" h="122">
                  <a:moveTo>
                    <a:pt x="662" y="120"/>
                  </a:moveTo>
                  <a:cubicBezTo>
                    <a:pt x="665" y="116"/>
                    <a:pt x="679" y="107"/>
                    <a:pt x="680" y="99"/>
                  </a:cubicBezTo>
                  <a:cubicBezTo>
                    <a:pt x="681" y="91"/>
                    <a:pt x="677" y="81"/>
                    <a:pt x="665" y="72"/>
                  </a:cubicBezTo>
                  <a:cubicBezTo>
                    <a:pt x="653" y="63"/>
                    <a:pt x="635" y="52"/>
                    <a:pt x="605" y="42"/>
                  </a:cubicBezTo>
                  <a:cubicBezTo>
                    <a:pt x="575" y="32"/>
                    <a:pt x="526" y="19"/>
                    <a:pt x="482" y="12"/>
                  </a:cubicBezTo>
                  <a:cubicBezTo>
                    <a:pt x="438" y="5"/>
                    <a:pt x="389" y="0"/>
                    <a:pt x="338" y="0"/>
                  </a:cubicBezTo>
                  <a:cubicBezTo>
                    <a:pt x="287" y="0"/>
                    <a:pt x="223" y="4"/>
                    <a:pt x="174" y="11"/>
                  </a:cubicBezTo>
                  <a:cubicBezTo>
                    <a:pt x="125" y="18"/>
                    <a:pt x="72" y="33"/>
                    <a:pt x="44" y="45"/>
                  </a:cubicBezTo>
                  <a:cubicBezTo>
                    <a:pt x="16" y="57"/>
                    <a:pt x="10" y="68"/>
                    <a:pt x="5" y="81"/>
                  </a:cubicBezTo>
                  <a:cubicBezTo>
                    <a:pt x="0" y="94"/>
                    <a:pt x="11" y="114"/>
                    <a:pt x="12" y="122"/>
                  </a:cubicBezTo>
                </a:path>
              </a:pathLst>
            </a:custGeom>
            <a:noFill/>
            <a:ln w="9525">
              <a:solidFill>
                <a:schemeClr val="tx1"/>
              </a:solidFill>
              <a:round/>
              <a:headEnd type="none" w="med" len="med"/>
              <a:tailEnd type="none" w="med" len="med"/>
            </a:ln>
          </p:spPr>
          <p:txBody>
            <a:bodyPr/>
            <a:lstStyle/>
            <a:p>
              <a:endParaRPr lang="en-US" dirty="0"/>
            </a:p>
          </p:txBody>
        </p:sp>
      </p:grpSp>
      <p:sp>
        <p:nvSpPr>
          <p:cNvPr id="35875" name="AutoShape 266"/>
          <p:cNvSpPr>
            <a:spLocks/>
          </p:cNvSpPr>
          <p:nvPr/>
        </p:nvSpPr>
        <p:spPr bwMode="auto">
          <a:xfrm rot="689760">
            <a:off x="3476625" y="4057650"/>
            <a:ext cx="433388" cy="790575"/>
          </a:xfrm>
          <a:prstGeom prst="leftBrace">
            <a:avLst>
              <a:gd name="adj1" fmla="val 17228"/>
              <a:gd name="adj2" fmla="val 50000"/>
            </a:avLst>
          </a:prstGeom>
          <a:noFill/>
          <a:ln w="9525">
            <a:solidFill>
              <a:schemeClr val="tx1"/>
            </a:solidFill>
            <a:round/>
            <a:headEnd/>
            <a:tailEnd/>
          </a:ln>
        </p:spPr>
        <p:txBody>
          <a:bodyPr wrap="none" anchor="ctr"/>
          <a:lstStyle/>
          <a:p>
            <a:endParaRPr lang="en-US" dirty="0"/>
          </a:p>
        </p:txBody>
      </p:sp>
      <p:sp>
        <p:nvSpPr>
          <p:cNvPr id="158"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59"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latin typeface="+mj-lt"/>
              </a:rPr>
              <a:t>Introduction </a:t>
            </a:r>
            <a:r>
              <a:rPr lang="es-ES_tradnl" sz="2400" b="1" baseline="30000" dirty="0">
                <a:solidFill>
                  <a:schemeClr val="bg1"/>
                </a:solidFill>
                <a:latin typeface="+mj-lt"/>
              </a:rPr>
              <a:t>and theory</a:t>
            </a:r>
          </a:p>
          <a:p>
            <a:pPr marL="0" indent="0" fontAlgn="auto">
              <a:spcAft>
                <a:spcPts val="0"/>
              </a:spcAft>
              <a:buFont typeface="Arial" pitchFamily="34" charset="0"/>
              <a:buNone/>
              <a:defRPr/>
            </a:pPr>
            <a:endParaRPr lang="es-ES_tradnl" sz="2000" baseline="30000" dirty="0">
              <a:solidFill>
                <a:schemeClr val="bg1"/>
              </a:solidFill>
              <a:latin typeface="Frutiger 45 Light" pitchFamily="34" charset="0"/>
            </a:endParaRPr>
          </a:p>
        </p:txBody>
      </p:sp>
      <p:sp>
        <p:nvSpPr>
          <p:cNvPr id="36867" name="13 CuadroTexto"/>
          <p:cNvSpPr txBox="1">
            <a:spLocks noChangeArrowheads="1"/>
          </p:cNvSpPr>
          <p:nvPr/>
        </p:nvSpPr>
        <p:spPr bwMode="auto">
          <a:xfrm>
            <a:off x="1692275" y="2708275"/>
            <a:ext cx="6192838" cy="584775"/>
          </a:xfrm>
          <a:prstGeom prst="rect">
            <a:avLst/>
          </a:prstGeom>
          <a:noFill/>
          <a:ln w="9525">
            <a:noFill/>
            <a:miter lim="800000"/>
            <a:headEnd/>
            <a:tailEnd/>
          </a:ln>
        </p:spPr>
        <p:txBody>
          <a:bodyPr>
            <a:spAutoFit/>
          </a:bodyPr>
          <a:lstStyle/>
          <a:p>
            <a:pPr algn="just"/>
            <a:r>
              <a:rPr lang="en-US" sz="2400" b="1" baseline="30000" dirty="0">
                <a:solidFill>
                  <a:srgbClr val="45B491"/>
                </a:solidFill>
                <a:latin typeface="Calibri" pitchFamily="34" charset="0"/>
              </a:rPr>
              <a:t>Now students are encouraged to raise a hypothesis which must be tested with an </a:t>
            </a:r>
            <a:r>
              <a:rPr lang="en-US" sz="2400" b="1" baseline="30000" dirty="0" smtClean="0">
                <a:solidFill>
                  <a:srgbClr val="45B491"/>
                </a:solidFill>
                <a:latin typeface="Calibri" pitchFamily="34" charset="0"/>
              </a:rPr>
              <a:t>experiment.</a:t>
            </a:r>
            <a:endParaRPr lang="en-US" sz="2400" b="1" baseline="30000" dirty="0">
              <a:solidFill>
                <a:srgbClr val="45B491"/>
              </a:solidFill>
              <a:latin typeface="Calibri" pitchFamily="34" charset="0"/>
            </a:endParaRPr>
          </a:p>
        </p:txBody>
      </p:sp>
      <p:pic>
        <p:nvPicPr>
          <p:cNvPr id="36868" name="14 Imagen"/>
          <p:cNvPicPr>
            <a:picLocks noChangeAspect="1"/>
          </p:cNvPicPr>
          <p:nvPr/>
        </p:nvPicPr>
        <p:blipFill>
          <a:blip r:embed="rId2" cstate="print"/>
          <a:srcRect/>
          <a:stretch>
            <a:fillRect/>
          </a:stretch>
        </p:blipFill>
        <p:spPr bwMode="auto">
          <a:xfrm>
            <a:off x="1617663" y="3498850"/>
            <a:ext cx="6267450" cy="866254"/>
          </a:xfrm>
          <a:prstGeom prst="rect">
            <a:avLst/>
          </a:prstGeom>
          <a:noFill/>
          <a:ln w="9525">
            <a:noFill/>
            <a:miter lim="800000"/>
            <a:headEnd/>
            <a:tailEnd/>
          </a:ln>
        </p:spPr>
      </p:pic>
      <p:pic>
        <p:nvPicPr>
          <p:cNvPr id="36869" name="15 Imagen"/>
          <p:cNvPicPr>
            <a:picLocks noChangeAspect="1"/>
          </p:cNvPicPr>
          <p:nvPr/>
        </p:nvPicPr>
        <p:blipFill>
          <a:blip r:embed="rId3" cstate="print"/>
          <a:srcRect/>
          <a:stretch>
            <a:fillRect/>
          </a:stretch>
        </p:blipFill>
        <p:spPr bwMode="auto">
          <a:xfrm>
            <a:off x="1403350" y="3357563"/>
            <a:ext cx="428625" cy="438150"/>
          </a:xfrm>
          <a:prstGeom prst="rect">
            <a:avLst/>
          </a:prstGeom>
          <a:noFill/>
          <a:ln w="9525">
            <a:noFill/>
            <a:miter lim="800000"/>
            <a:headEnd/>
            <a:tailEnd/>
          </a:ln>
        </p:spPr>
      </p:pic>
      <p:sp>
        <p:nvSpPr>
          <p:cNvPr id="11"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2"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sp>
        <p:nvSpPr>
          <p:cNvPr id="14" name="13 Rectángulo redondeado"/>
          <p:cNvSpPr/>
          <p:nvPr/>
        </p:nvSpPr>
        <p:spPr>
          <a:xfrm>
            <a:off x="1614636" y="2563813"/>
            <a:ext cx="6267450" cy="647700"/>
          </a:xfrm>
          <a:prstGeom prst="roundRect">
            <a:avLst/>
          </a:prstGeom>
          <a:noFill/>
          <a:ln w="12700">
            <a:solidFill>
              <a:srgbClr val="45B4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15" name="16 CuadroTexto"/>
          <p:cNvSpPr txBox="1">
            <a:spLocks noChangeArrowheads="1"/>
          </p:cNvSpPr>
          <p:nvPr/>
        </p:nvSpPr>
        <p:spPr bwMode="auto">
          <a:xfrm>
            <a:off x="1763713" y="3554413"/>
            <a:ext cx="6121400" cy="738664"/>
          </a:xfrm>
          <a:prstGeom prst="rect">
            <a:avLst/>
          </a:prstGeom>
          <a:noFill/>
          <a:ln w="9525">
            <a:noFill/>
            <a:miter lim="800000"/>
            <a:headEnd/>
            <a:tailEnd/>
          </a:ln>
        </p:spPr>
        <p:txBody>
          <a:bodyPr>
            <a:spAutoFit/>
          </a:bodyPr>
          <a:lstStyle/>
          <a:p>
            <a:pPr algn="just"/>
            <a:r>
              <a:rPr lang="en-US" sz="1400" dirty="0" smtClean="0">
                <a:latin typeface="+mj-lt"/>
              </a:rPr>
              <a:t>If two </a:t>
            </a:r>
            <a:r>
              <a:rPr lang="en-US" sz="1400" dirty="0">
                <a:latin typeface="+mj-lt"/>
              </a:rPr>
              <a:t>different </a:t>
            </a:r>
            <a:r>
              <a:rPr lang="en-US" sz="1400" dirty="0" smtClean="0">
                <a:latin typeface="+mj-lt"/>
              </a:rPr>
              <a:t>springs are both </a:t>
            </a:r>
            <a:r>
              <a:rPr lang="en-US" sz="1400" dirty="0">
                <a:latin typeface="+mj-lt"/>
              </a:rPr>
              <a:t>elongated </a:t>
            </a:r>
            <a:r>
              <a:rPr lang="en-US" sz="1400" dirty="0" smtClean="0">
                <a:latin typeface="+mj-lt"/>
              </a:rPr>
              <a:t>by 10 </a:t>
            </a:r>
            <a:r>
              <a:rPr lang="en-US" sz="1400" dirty="0">
                <a:latin typeface="+mj-lt"/>
              </a:rPr>
              <a:t>cm and </a:t>
            </a:r>
            <a:r>
              <a:rPr lang="en-US" sz="1400" dirty="0" smtClean="0">
                <a:latin typeface="+mj-lt"/>
              </a:rPr>
              <a:t>then by 15 cm and the force exerted </a:t>
            </a:r>
            <a:r>
              <a:rPr lang="en-US" sz="1400" dirty="0">
                <a:latin typeface="+mj-lt"/>
              </a:rPr>
              <a:t>by the springs </a:t>
            </a:r>
            <a:r>
              <a:rPr lang="en-US" sz="1400" dirty="0" smtClean="0">
                <a:latin typeface="+mj-lt"/>
              </a:rPr>
              <a:t>is measured in </a:t>
            </a:r>
            <a:r>
              <a:rPr lang="en-US" sz="1400" dirty="0">
                <a:latin typeface="+mj-lt"/>
              </a:rPr>
              <a:t>each case, what results do you expect in each stretch?</a:t>
            </a:r>
            <a:endParaRPr lang="es-CL" sz="1400"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1 Rectángulo redondeado"/>
          <p:cNvSpPr/>
          <p:nvPr/>
        </p:nvSpPr>
        <p:spPr>
          <a:xfrm>
            <a:off x="1008063" y="2617788"/>
            <a:ext cx="7345362" cy="1387475"/>
          </a:xfrm>
          <a:prstGeom prst="roundRect">
            <a:avLst/>
          </a:prstGeom>
          <a:solidFill>
            <a:srgbClr val="4194A5"/>
          </a:solidFill>
          <a:ln>
            <a:solidFill>
              <a:srgbClr val="4194A5"/>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fontAlgn="auto">
              <a:spcBef>
                <a:spcPts val="0"/>
              </a:spcBef>
              <a:spcAft>
                <a:spcPts val="0"/>
              </a:spcAft>
              <a:defRPr/>
            </a:pPr>
            <a:endParaRPr lang="es-CL" dirty="0"/>
          </a:p>
        </p:txBody>
      </p:sp>
      <p:sp>
        <p:nvSpPr>
          <p:cNvPr id="9"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rPr>
              <a:t>Activity </a:t>
            </a:r>
            <a:r>
              <a:rPr lang="es-ES_tradnl" sz="2400" b="1" baseline="30000" dirty="0">
                <a:solidFill>
                  <a:schemeClr val="bg1"/>
                </a:solidFill>
              </a:rPr>
              <a:t>description</a:t>
            </a:r>
          </a:p>
          <a:p>
            <a:pPr marL="0" indent="0" fontAlgn="auto">
              <a:spcAft>
                <a:spcPts val="0"/>
              </a:spcAft>
              <a:buFont typeface="Arial" pitchFamily="34" charset="0"/>
              <a:buNone/>
              <a:defRPr/>
            </a:pP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1" baseline="30000" dirty="0">
              <a:solidFill>
                <a:schemeClr val="bg1"/>
              </a:solidFill>
              <a:latin typeface="Frutiger 45 Light" pitchFamily="34" charset="0"/>
            </a:endParaRPr>
          </a:p>
        </p:txBody>
      </p:sp>
      <p:sp>
        <p:nvSpPr>
          <p:cNvPr id="37892" name="9 CuadroTexto"/>
          <p:cNvSpPr txBox="1">
            <a:spLocks noChangeArrowheads="1"/>
          </p:cNvSpPr>
          <p:nvPr/>
        </p:nvSpPr>
        <p:spPr bwMode="auto">
          <a:xfrm>
            <a:off x="1260475" y="2784475"/>
            <a:ext cx="6983413" cy="1077218"/>
          </a:xfrm>
          <a:prstGeom prst="rect">
            <a:avLst/>
          </a:prstGeom>
          <a:noFill/>
          <a:ln w="9525">
            <a:noFill/>
            <a:miter lim="800000"/>
            <a:headEnd/>
            <a:tailEnd/>
          </a:ln>
        </p:spPr>
        <p:txBody>
          <a:bodyPr>
            <a:spAutoFit/>
          </a:bodyPr>
          <a:lstStyle/>
          <a:p>
            <a:pPr algn="just"/>
            <a:r>
              <a:rPr lang="en-US" sz="1600" dirty="0">
                <a:latin typeface="+mj-lt"/>
              </a:rPr>
              <a:t>Students will measure the force </a:t>
            </a:r>
            <a:r>
              <a:rPr lang="en-US" sz="1600" dirty="0" smtClean="0">
                <a:latin typeface="+mj-lt"/>
              </a:rPr>
              <a:t>exerted by </a:t>
            </a:r>
            <a:r>
              <a:rPr lang="en-US" sz="1600" dirty="0">
                <a:latin typeface="+mj-lt"/>
              </a:rPr>
              <a:t>two springs. They will measure the force that performs each of the springs with elongations of </a:t>
            </a:r>
            <a:r>
              <a:rPr lang="en-US" sz="1600" dirty="0" smtClean="0">
                <a:latin typeface="+mj-lt"/>
              </a:rPr>
              <a:t>0 cm</a:t>
            </a:r>
            <a:r>
              <a:rPr lang="en-US" sz="1600" dirty="0">
                <a:latin typeface="+mj-lt"/>
              </a:rPr>
              <a:t>, </a:t>
            </a:r>
            <a:r>
              <a:rPr lang="en-US" sz="1600" dirty="0" smtClean="0">
                <a:latin typeface="+mj-lt"/>
              </a:rPr>
              <a:t>5 cm</a:t>
            </a:r>
            <a:r>
              <a:rPr lang="en-US" sz="1600" dirty="0">
                <a:latin typeface="+mj-lt"/>
              </a:rPr>
              <a:t>, </a:t>
            </a:r>
            <a:r>
              <a:rPr lang="en-US" sz="1600" dirty="0" smtClean="0">
                <a:latin typeface="+mj-lt"/>
              </a:rPr>
              <a:t>10 cm</a:t>
            </a:r>
            <a:r>
              <a:rPr lang="en-US" sz="1600" dirty="0">
                <a:latin typeface="+mj-lt"/>
              </a:rPr>
              <a:t>, </a:t>
            </a:r>
            <a:r>
              <a:rPr lang="en-US" sz="1600" dirty="0" smtClean="0">
                <a:latin typeface="+mj-lt"/>
              </a:rPr>
              <a:t>15 cm</a:t>
            </a:r>
            <a:r>
              <a:rPr lang="en-US" sz="1600" dirty="0">
                <a:latin typeface="+mj-lt"/>
              </a:rPr>
              <a:t>, </a:t>
            </a:r>
            <a:r>
              <a:rPr lang="en-US" sz="1600" dirty="0" smtClean="0">
                <a:latin typeface="+mj-lt"/>
              </a:rPr>
              <a:t>20 cm </a:t>
            </a:r>
            <a:r>
              <a:rPr lang="en-US" sz="1600" dirty="0">
                <a:latin typeface="+mj-lt"/>
              </a:rPr>
              <a:t>and </a:t>
            </a:r>
            <a:r>
              <a:rPr lang="en-US" sz="1600" dirty="0" smtClean="0">
                <a:latin typeface="+mj-lt"/>
              </a:rPr>
              <a:t>25 cm</a:t>
            </a:r>
            <a:r>
              <a:rPr lang="en-US" sz="1600" dirty="0">
                <a:latin typeface="+mj-lt"/>
              </a:rPr>
              <a:t>. To perform these measurements they should use </a:t>
            </a:r>
            <a:r>
              <a:rPr lang="en-US" sz="1600" dirty="0" smtClean="0">
                <a:latin typeface="+mj-lt"/>
              </a:rPr>
              <a:t>the Labdisc Dymo force </a:t>
            </a:r>
            <a:r>
              <a:rPr lang="en-US" sz="1600" dirty="0">
                <a:latin typeface="+mj-lt"/>
              </a:rPr>
              <a:t>sensor.</a:t>
            </a:r>
            <a:endParaRPr lang="es-CL" sz="1600" dirty="0">
              <a:latin typeface="+mj-lt"/>
            </a:endParaRPr>
          </a:p>
        </p:txBody>
      </p:sp>
      <p:sp>
        <p:nvSpPr>
          <p:cNvPr id="7"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8"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8914" name="6 CuadroTexto"/>
          <p:cNvSpPr txBox="1">
            <a:spLocks noChangeArrowheads="1"/>
          </p:cNvSpPr>
          <p:nvPr/>
        </p:nvSpPr>
        <p:spPr bwMode="auto">
          <a:xfrm>
            <a:off x="1258888" y="2503488"/>
            <a:ext cx="2953072" cy="1200329"/>
          </a:xfrm>
          <a:prstGeom prst="rect">
            <a:avLst/>
          </a:prstGeom>
          <a:noFill/>
          <a:ln w="9525">
            <a:noFill/>
            <a:miter lim="800000"/>
            <a:headEnd/>
            <a:tailEnd/>
          </a:ln>
        </p:spPr>
        <p:txBody>
          <a:bodyPr wrap="square">
            <a:spAutoFit/>
          </a:bodyPr>
          <a:lstStyle/>
          <a:p>
            <a:r>
              <a:rPr lang="en-US" dirty="0" smtClean="0">
                <a:latin typeface="+mj-lt"/>
              </a:rPr>
              <a:t>Labdisc Dymo </a:t>
            </a:r>
            <a:r>
              <a:rPr lang="en-US" dirty="0">
                <a:latin typeface="+mj-lt"/>
              </a:rPr>
              <a:t>force </a:t>
            </a:r>
            <a:r>
              <a:rPr lang="en-US" dirty="0" smtClean="0">
                <a:latin typeface="+mj-lt"/>
              </a:rPr>
              <a:t>sensor</a:t>
            </a:r>
            <a:endParaRPr lang="es-CL" dirty="0">
              <a:latin typeface="+mj-lt"/>
            </a:endParaRPr>
          </a:p>
          <a:p>
            <a:pPr>
              <a:lnSpc>
                <a:spcPct val="150000"/>
              </a:lnSpc>
            </a:pPr>
            <a:r>
              <a:rPr lang="es-CL" dirty="0" smtClean="0">
                <a:latin typeface="+mj-lt"/>
              </a:rPr>
              <a:t>USB </a:t>
            </a:r>
            <a:r>
              <a:rPr lang="es-CL" dirty="0">
                <a:latin typeface="+mj-lt"/>
              </a:rPr>
              <a:t>cable</a:t>
            </a:r>
          </a:p>
          <a:p>
            <a:pPr>
              <a:lnSpc>
                <a:spcPct val="150000"/>
              </a:lnSpc>
            </a:pPr>
            <a:r>
              <a:rPr lang="en-US" dirty="0">
                <a:latin typeface="+mj-lt"/>
              </a:rPr>
              <a:t>Coil springs, 150 and </a:t>
            </a:r>
            <a:r>
              <a:rPr lang="en-US" dirty="0" smtClean="0">
                <a:latin typeface="+mj-lt"/>
              </a:rPr>
              <a:t>100 mm</a:t>
            </a:r>
            <a:endParaRPr lang="es-CL" dirty="0">
              <a:latin typeface="+mj-lt"/>
            </a:endParaRPr>
          </a:p>
        </p:txBody>
      </p:sp>
      <p:sp>
        <p:nvSpPr>
          <p:cNvPr id="11" name="2 Subtítulo"/>
          <p:cNvSpPr txBox="1">
            <a:spLocks/>
          </p:cNvSpPr>
          <p:nvPr/>
        </p:nvSpPr>
        <p:spPr>
          <a:xfrm>
            <a:off x="5508104" y="1863725"/>
            <a:ext cx="4321175" cy="41275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s-ES_tradnl" sz="2400" b="1" baseline="30000" dirty="0" smtClean="0">
                <a:solidFill>
                  <a:schemeClr val="bg1"/>
                </a:solidFill>
              </a:rPr>
              <a:t>Resources and </a:t>
            </a:r>
            <a:r>
              <a:rPr lang="es-ES_tradnl" sz="2400" b="1" baseline="30000" dirty="0">
                <a:solidFill>
                  <a:schemeClr val="bg1"/>
                </a:solidFill>
              </a:rPr>
              <a:t>materials</a:t>
            </a:r>
          </a:p>
          <a:p>
            <a:pPr marL="0" indent="0" fontAlgn="auto">
              <a:spcAft>
                <a:spcPts val="0"/>
              </a:spcAft>
              <a:buFont typeface="Arial" pitchFamily="34" charset="0"/>
              <a:buNone/>
              <a:defRPr/>
            </a:pPr>
            <a:endParaRPr lang="es-ES_tradnl" sz="2400" b="1" baseline="30000" dirty="0">
              <a:solidFill>
                <a:schemeClr val="bg1"/>
              </a:solidFill>
            </a:endParaRPr>
          </a:p>
          <a:p>
            <a:pPr marL="0" indent="0" fontAlgn="auto">
              <a:spcAft>
                <a:spcPts val="0"/>
              </a:spcAft>
              <a:buFont typeface="Arial" pitchFamily="34" charset="0"/>
              <a:buNone/>
              <a:defRPr/>
            </a:pPr>
            <a:endParaRPr lang="es-ES_tradnl" sz="2400" b="1" baseline="30000" dirty="0">
              <a:solidFill>
                <a:schemeClr val="bg1"/>
              </a:solidFill>
              <a:latin typeface="+mj-lt"/>
            </a:endParaRPr>
          </a:p>
          <a:p>
            <a:pPr marL="0" indent="0" fontAlgn="auto">
              <a:spcAft>
                <a:spcPts val="0"/>
              </a:spcAft>
              <a:buFont typeface="Arial" pitchFamily="34" charset="0"/>
              <a:buNone/>
              <a:defRPr/>
            </a:pPr>
            <a:endParaRPr lang="es-ES_tradnl" sz="2000" b="1" baseline="30000" dirty="0">
              <a:solidFill>
                <a:schemeClr val="bg1"/>
              </a:solidFill>
              <a:latin typeface="Frutiger 45 Light" pitchFamily="34" charset="0"/>
            </a:endParaRPr>
          </a:p>
        </p:txBody>
      </p:sp>
      <p:pic>
        <p:nvPicPr>
          <p:cNvPr id="38916" name="Picture 2"/>
          <p:cNvPicPr>
            <a:picLocks noChangeAspect="1" noChangeArrowheads="1"/>
          </p:cNvPicPr>
          <p:nvPr/>
        </p:nvPicPr>
        <p:blipFill>
          <a:blip r:embed="rId3" cstate="print"/>
          <a:srcRect/>
          <a:stretch>
            <a:fillRect/>
          </a:stretch>
        </p:blipFill>
        <p:spPr bwMode="auto">
          <a:xfrm>
            <a:off x="1008063" y="2600325"/>
            <a:ext cx="250825" cy="252413"/>
          </a:xfrm>
          <a:prstGeom prst="rect">
            <a:avLst/>
          </a:prstGeom>
          <a:noFill/>
          <a:ln w="9525">
            <a:noFill/>
            <a:miter lim="800000"/>
            <a:headEnd/>
            <a:tailEnd/>
          </a:ln>
        </p:spPr>
      </p:pic>
      <p:pic>
        <p:nvPicPr>
          <p:cNvPr id="38917" name="Picture 3"/>
          <p:cNvPicPr>
            <a:picLocks noChangeAspect="1" noChangeArrowheads="1"/>
          </p:cNvPicPr>
          <p:nvPr/>
        </p:nvPicPr>
        <p:blipFill>
          <a:blip r:embed="rId4" cstate="print"/>
          <a:srcRect/>
          <a:stretch>
            <a:fillRect/>
          </a:stretch>
        </p:blipFill>
        <p:spPr bwMode="auto">
          <a:xfrm>
            <a:off x="1008063" y="2953543"/>
            <a:ext cx="250825" cy="252413"/>
          </a:xfrm>
          <a:prstGeom prst="rect">
            <a:avLst/>
          </a:prstGeom>
          <a:noFill/>
          <a:ln w="9525">
            <a:noFill/>
            <a:miter lim="800000"/>
            <a:headEnd/>
            <a:tailEnd/>
          </a:ln>
        </p:spPr>
      </p:pic>
      <p:pic>
        <p:nvPicPr>
          <p:cNvPr id="38918" name="Picture 4"/>
          <p:cNvPicPr>
            <a:picLocks noChangeAspect="1" noChangeArrowheads="1"/>
          </p:cNvPicPr>
          <p:nvPr/>
        </p:nvPicPr>
        <p:blipFill>
          <a:blip r:embed="rId5" cstate="print"/>
          <a:srcRect/>
          <a:stretch>
            <a:fillRect/>
          </a:stretch>
        </p:blipFill>
        <p:spPr bwMode="auto">
          <a:xfrm>
            <a:off x="1008063" y="3356992"/>
            <a:ext cx="250825" cy="252413"/>
          </a:xfrm>
          <a:prstGeom prst="rect">
            <a:avLst/>
          </a:prstGeom>
          <a:noFill/>
          <a:ln w="9525">
            <a:noFill/>
            <a:miter lim="800000"/>
            <a:headEnd/>
            <a:tailEnd/>
          </a:ln>
        </p:spPr>
      </p:pic>
      <p:pic>
        <p:nvPicPr>
          <p:cNvPr id="38921" name="Picture 4"/>
          <p:cNvPicPr>
            <a:picLocks noChangeAspect="1" noChangeArrowheads="1"/>
          </p:cNvPicPr>
          <p:nvPr/>
        </p:nvPicPr>
        <p:blipFill>
          <a:blip r:embed="rId5" cstate="print"/>
          <a:srcRect/>
          <a:stretch>
            <a:fillRect/>
          </a:stretch>
        </p:blipFill>
        <p:spPr bwMode="auto">
          <a:xfrm>
            <a:off x="4302919" y="4221163"/>
            <a:ext cx="252412" cy="252412"/>
          </a:xfrm>
          <a:prstGeom prst="rect">
            <a:avLst/>
          </a:prstGeom>
          <a:noFill/>
          <a:ln w="9525">
            <a:noFill/>
            <a:miter lim="800000"/>
            <a:headEnd/>
            <a:tailEnd/>
          </a:ln>
        </p:spPr>
      </p:pic>
      <p:sp>
        <p:nvSpPr>
          <p:cNvPr id="15" name="2 Subtítulo"/>
          <p:cNvSpPr txBox="1">
            <a:spLocks/>
          </p:cNvSpPr>
          <p:nvPr/>
        </p:nvSpPr>
        <p:spPr bwMode="auto">
          <a:xfrm>
            <a:off x="5508625" y="1176338"/>
            <a:ext cx="1367631" cy="206375"/>
          </a:xfrm>
          <a:prstGeom prst="rect">
            <a:avLst/>
          </a:prstGeom>
          <a:noFill/>
          <a:ln w="9525">
            <a:noFill/>
            <a:miter lim="800000"/>
            <a:headEnd/>
            <a:tailEnd/>
          </a:ln>
        </p:spPr>
        <p:txBody>
          <a:bodyPr/>
          <a:lstStyle/>
          <a:p>
            <a:pPr>
              <a:spcBef>
                <a:spcPct val="20000"/>
              </a:spcBef>
              <a:buFont typeface="Arial" charset="0"/>
              <a:buNone/>
            </a:pPr>
            <a:r>
              <a:rPr lang="es-ES_tradnl" sz="2400" b="1" baseline="30000" dirty="0" smtClean="0">
                <a:solidFill>
                  <a:schemeClr val="bg1"/>
                </a:solidFill>
                <a:latin typeface="Calibri" pitchFamily="34" charset="0"/>
              </a:rPr>
              <a:t>Hooke’s Law</a:t>
            </a:r>
            <a:endParaRPr lang="es-ES_tradnl" sz="2400" b="1" baseline="30000" dirty="0">
              <a:solidFill>
                <a:schemeClr val="bg1"/>
              </a:solidFill>
              <a:latin typeface="Calibri" pitchFamily="34" charset="0"/>
            </a:endParaRPr>
          </a:p>
        </p:txBody>
      </p:sp>
      <p:sp>
        <p:nvSpPr>
          <p:cNvPr id="16" name="7 CuadroTexto"/>
          <p:cNvSpPr txBox="1">
            <a:spLocks noChangeArrowheads="1"/>
          </p:cNvSpPr>
          <p:nvPr/>
        </p:nvSpPr>
        <p:spPr bwMode="auto">
          <a:xfrm>
            <a:off x="5508625" y="1412776"/>
            <a:ext cx="3009542" cy="400110"/>
          </a:xfrm>
          <a:prstGeom prst="rect">
            <a:avLst/>
          </a:prstGeom>
          <a:noFill/>
          <a:ln w="9525">
            <a:noFill/>
            <a:miter lim="800000"/>
            <a:headEnd/>
            <a:tailEnd/>
          </a:ln>
        </p:spPr>
        <p:txBody>
          <a:bodyPr wrap="square" anchor="b">
            <a:spAutoFit/>
          </a:bodyPr>
          <a:lstStyle/>
          <a:p>
            <a:pPr algn="just"/>
            <a:r>
              <a:rPr lang="en-US" sz="1000" dirty="0">
                <a:solidFill>
                  <a:schemeClr val="bg1">
                    <a:lumMod val="50000"/>
                  </a:schemeClr>
                </a:solidFill>
                <a:latin typeface="+mj-lt"/>
              </a:rPr>
              <a:t>Performing various measures to study the elongation produced in springs</a:t>
            </a:r>
            <a:endParaRPr lang="es-CL" sz="1000" dirty="0">
              <a:solidFill>
                <a:schemeClr val="bg1">
                  <a:lumMod val="50000"/>
                </a:schemeClr>
              </a:solidFill>
              <a:latin typeface="+mj-lt"/>
            </a:endParaRPr>
          </a:p>
        </p:txBody>
      </p:sp>
      <p:pic>
        <p:nvPicPr>
          <p:cNvPr id="36866"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922481" y="4077072"/>
            <a:ext cx="873653" cy="257813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36867" name="Picture 3"/>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7058761" y="2503488"/>
            <a:ext cx="1943425" cy="135756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36868" name="Picture 4"/>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4098025" y="2449002"/>
            <a:ext cx="2821200" cy="100908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1" name="Picture 2"/>
          <p:cNvPicPr>
            <a:picLocks noChangeAspect="1" noChangeArrowheads="1"/>
          </p:cNvPicPr>
          <p:nvPr/>
        </p:nvPicPr>
        <p:blipFill>
          <a:blip r:embed="rId3" cstate="print"/>
          <a:srcRect/>
          <a:stretch>
            <a:fillRect/>
          </a:stretch>
        </p:blipFill>
        <p:spPr bwMode="auto">
          <a:xfrm>
            <a:off x="4302919" y="2365884"/>
            <a:ext cx="250825" cy="250825"/>
          </a:xfrm>
          <a:prstGeom prst="rect">
            <a:avLst/>
          </a:prstGeom>
          <a:noFill/>
          <a:ln w="9525">
            <a:noFill/>
            <a:miter lim="800000"/>
            <a:headEnd/>
            <a:tailEnd/>
          </a:ln>
        </p:spPr>
      </p:pic>
      <p:pic>
        <p:nvPicPr>
          <p:cNvPr id="22" name="Picture 3"/>
          <p:cNvPicPr>
            <a:picLocks noChangeAspect="1" noChangeArrowheads="1"/>
          </p:cNvPicPr>
          <p:nvPr/>
        </p:nvPicPr>
        <p:blipFill>
          <a:blip r:embed="rId4" cstate="print"/>
          <a:srcRect/>
          <a:stretch>
            <a:fillRect/>
          </a:stretch>
        </p:blipFill>
        <p:spPr bwMode="auto">
          <a:xfrm>
            <a:off x="7290494" y="2365884"/>
            <a:ext cx="252413" cy="250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5703</TotalTime>
  <Words>1195</Words>
  <Application>Microsoft Office PowerPoint</Application>
  <PresentationFormat>On-screen Show (4:3)</PresentationFormat>
  <Paragraphs>130</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Tema de Office</vt:lpstr>
      <vt:lpstr>Ecuación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Diseño8</dc:creator>
  <cp:lastModifiedBy>rebecca</cp:lastModifiedBy>
  <cp:revision>202</cp:revision>
  <dcterms:created xsi:type="dcterms:W3CDTF">2012-09-11T15:34:37Z</dcterms:created>
  <dcterms:modified xsi:type="dcterms:W3CDTF">2014-03-02T18:53:48Z</dcterms:modified>
</cp:coreProperties>
</file>